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1.xml" ContentType="application/vnd.openxmlformats-officedocument.presentationml.notesSlide+xml"/>
  <Override PartName="/ppt/tags/tag59.xml" ContentType="application/vnd.openxmlformats-officedocument.presentationml.tags+xml"/>
  <Override PartName="/ppt/notesSlides/notesSlide2.xml" ContentType="application/vnd.openxmlformats-officedocument.presentationml.notesSlide+xml"/>
  <Override PartName="/ppt/tags/tag60.xml" ContentType="application/vnd.openxmlformats-officedocument.presentationml.tags+xml"/>
  <Override PartName="/ppt/notesSlides/notesSlide3.xml" ContentType="application/vnd.openxmlformats-officedocument.presentationml.notesSlide+xml"/>
  <Override PartName="/ppt/tags/tag61.xml" ContentType="application/vnd.openxmlformats-officedocument.presentationml.tags+xml"/>
  <Override PartName="/ppt/notesSlides/notesSlide4.xml" ContentType="application/vnd.openxmlformats-officedocument.presentationml.notesSlide+xml"/>
  <Override PartName="/ppt/tags/tag62.xml" ContentType="application/vnd.openxmlformats-officedocument.presentationml.tags+xml"/>
  <Override PartName="/ppt/notesSlides/notesSlide5.xml" ContentType="application/vnd.openxmlformats-officedocument.presentationml.notesSlide+xml"/>
  <Override PartName="/ppt/tags/tag63.xml" ContentType="application/vnd.openxmlformats-officedocument.presentationml.tags+xml"/>
  <Override PartName="/ppt/notesSlides/notesSlide6.xml" ContentType="application/vnd.openxmlformats-officedocument.presentationml.notesSlide+xml"/>
  <Override PartName="/ppt/tags/tag64.xml" ContentType="application/vnd.openxmlformats-officedocument.presentationml.tags+xml"/>
  <Override PartName="/ppt/notesSlides/notesSlide7.xml" ContentType="application/vnd.openxmlformats-officedocument.presentationml.notesSlide+xml"/>
  <Override PartName="/ppt/tags/tag65.xml" ContentType="application/vnd.openxmlformats-officedocument.presentationml.tags+xml"/>
  <Override PartName="/ppt/notesSlides/notesSlide8.xml" ContentType="application/vnd.openxmlformats-officedocument.presentationml.notesSlide+xml"/>
  <Override PartName="/ppt/tags/tag66.xml" ContentType="application/vnd.openxmlformats-officedocument.presentationml.tags+xml"/>
  <Override PartName="/ppt/notesSlides/notesSlide9.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10.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58"/>
  </p:notesMasterIdLst>
  <p:sldIdLst>
    <p:sldId id="256" r:id="rId2"/>
    <p:sldId id="334" r:id="rId3"/>
    <p:sldId id="335" r:id="rId4"/>
    <p:sldId id="269" r:id="rId5"/>
    <p:sldId id="257" r:id="rId6"/>
    <p:sldId id="267" r:id="rId7"/>
    <p:sldId id="336" r:id="rId8"/>
    <p:sldId id="339" r:id="rId9"/>
    <p:sldId id="340" r:id="rId10"/>
    <p:sldId id="341" r:id="rId11"/>
    <p:sldId id="420" r:id="rId12"/>
    <p:sldId id="327" r:id="rId13"/>
    <p:sldId id="342" r:id="rId14"/>
    <p:sldId id="343" r:id="rId15"/>
    <p:sldId id="345" r:id="rId16"/>
    <p:sldId id="347" r:id="rId17"/>
    <p:sldId id="349" r:id="rId18"/>
    <p:sldId id="351" r:id="rId19"/>
    <p:sldId id="352" r:id="rId20"/>
    <p:sldId id="353" r:id="rId21"/>
    <p:sldId id="354" r:id="rId22"/>
    <p:sldId id="355" r:id="rId23"/>
    <p:sldId id="357" r:id="rId24"/>
    <p:sldId id="358" r:id="rId25"/>
    <p:sldId id="360" r:id="rId26"/>
    <p:sldId id="421" r:id="rId27"/>
    <p:sldId id="362" r:id="rId28"/>
    <p:sldId id="361" r:id="rId29"/>
    <p:sldId id="364" r:id="rId30"/>
    <p:sldId id="365" r:id="rId31"/>
    <p:sldId id="366" r:id="rId32"/>
    <p:sldId id="367" r:id="rId33"/>
    <p:sldId id="369" r:id="rId34"/>
    <p:sldId id="370" r:id="rId35"/>
    <p:sldId id="371" r:id="rId36"/>
    <p:sldId id="372" r:id="rId37"/>
    <p:sldId id="374" r:id="rId38"/>
    <p:sldId id="377" r:id="rId39"/>
    <p:sldId id="378" r:id="rId40"/>
    <p:sldId id="380" r:id="rId41"/>
    <p:sldId id="381" r:id="rId42"/>
    <p:sldId id="422" r:id="rId43"/>
    <p:sldId id="383" r:id="rId44"/>
    <p:sldId id="384" r:id="rId45"/>
    <p:sldId id="385" r:id="rId46"/>
    <p:sldId id="387" r:id="rId47"/>
    <p:sldId id="388" r:id="rId48"/>
    <p:sldId id="423" r:id="rId49"/>
    <p:sldId id="392" r:id="rId50"/>
    <p:sldId id="393" r:id="rId51"/>
    <p:sldId id="395" r:id="rId52"/>
    <p:sldId id="396" r:id="rId53"/>
    <p:sldId id="424" r:id="rId54"/>
    <p:sldId id="397" r:id="rId55"/>
    <p:sldId id="398" r:id="rId56"/>
    <p:sldId id="419" r:id="rId57"/>
  </p:sldIdLst>
  <p:sldSz cx="12192000" cy="685800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4A7A"/>
    <a:srgbClr val="5A2781"/>
    <a:srgbClr val="026E35"/>
    <a:srgbClr val="044595"/>
    <a:srgbClr val="A11212"/>
    <a:srgbClr val="FDE7E7"/>
    <a:srgbClr val="FBD9D9"/>
    <a:srgbClr val="203A6B"/>
    <a:srgbClr val="DCE5F4"/>
    <a:srgbClr val="CDD9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93" autoAdjust="0"/>
    <p:restoredTop sz="94660"/>
  </p:normalViewPr>
  <p:slideViewPr>
    <p:cSldViewPr snapToGrid="0">
      <p:cViewPr varScale="1">
        <p:scale>
          <a:sx n="74" d="100"/>
          <a:sy n="74" d="100"/>
        </p:scale>
        <p:origin x="30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EBC431-090A-4D11-8DA0-0E909CD9C1D0}" type="datetimeFigureOut">
              <a:rPr lang="zh-CN" altLang="en-US" smtClean="0"/>
              <a:t>2024/6/6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9C44F-97CF-4085-A443-4AE7FEC076D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38</a:t>
            </a:fld>
            <a:endParaRPr lang="zh-CN" altLang="en-US"/>
          </a:p>
        </p:txBody>
      </p:sp>
    </p:spTree>
    <p:extLst>
      <p:ext uri="{BB962C8B-B14F-4D97-AF65-F5344CB8AC3E}">
        <p14:creationId xmlns:p14="http://schemas.microsoft.com/office/powerpoint/2010/main" val="3468529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51</a:t>
            </a:fld>
            <a:endParaRPr lang="zh-CN" altLang="en-US"/>
          </a:p>
        </p:txBody>
      </p:sp>
    </p:spTree>
    <p:extLst>
      <p:ext uri="{BB962C8B-B14F-4D97-AF65-F5344CB8AC3E}">
        <p14:creationId xmlns:p14="http://schemas.microsoft.com/office/powerpoint/2010/main" val="61504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39</a:t>
            </a:fld>
            <a:endParaRPr lang="zh-CN" altLang="en-US"/>
          </a:p>
        </p:txBody>
      </p:sp>
    </p:spTree>
    <p:extLst>
      <p:ext uri="{BB962C8B-B14F-4D97-AF65-F5344CB8AC3E}">
        <p14:creationId xmlns:p14="http://schemas.microsoft.com/office/powerpoint/2010/main" val="4123939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40</a:t>
            </a:fld>
            <a:endParaRPr lang="zh-CN" altLang="en-US"/>
          </a:p>
        </p:txBody>
      </p:sp>
    </p:spTree>
    <p:extLst>
      <p:ext uri="{BB962C8B-B14F-4D97-AF65-F5344CB8AC3E}">
        <p14:creationId xmlns:p14="http://schemas.microsoft.com/office/powerpoint/2010/main" val="894810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41</a:t>
            </a:fld>
            <a:endParaRPr lang="zh-CN" altLang="en-US"/>
          </a:p>
        </p:txBody>
      </p:sp>
    </p:spTree>
    <p:extLst>
      <p:ext uri="{BB962C8B-B14F-4D97-AF65-F5344CB8AC3E}">
        <p14:creationId xmlns:p14="http://schemas.microsoft.com/office/powerpoint/2010/main" val="3600266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43</a:t>
            </a:fld>
            <a:endParaRPr lang="zh-CN" altLang="en-US"/>
          </a:p>
        </p:txBody>
      </p:sp>
    </p:spTree>
    <p:extLst>
      <p:ext uri="{BB962C8B-B14F-4D97-AF65-F5344CB8AC3E}">
        <p14:creationId xmlns:p14="http://schemas.microsoft.com/office/powerpoint/2010/main" val="33192711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44</a:t>
            </a:fld>
            <a:endParaRPr lang="zh-CN" altLang="en-US"/>
          </a:p>
        </p:txBody>
      </p:sp>
    </p:spTree>
    <p:extLst>
      <p:ext uri="{BB962C8B-B14F-4D97-AF65-F5344CB8AC3E}">
        <p14:creationId xmlns:p14="http://schemas.microsoft.com/office/powerpoint/2010/main" val="3659881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45</a:t>
            </a:fld>
            <a:endParaRPr lang="zh-CN" altLang="en-US"/>
          </a:p>
        </p:txBody>
      </p:sp>
    </p:spTree>
    <p:extLst>
      <p:ext uri="{BB962C8B-B14F-4D97-AF65-F5344CB8AC3E}">
        <p14:creationId xmlns:p14="http://schemas.microsoft.com/office/powerpoint/2010/main" val="1602756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46</a:t>
            </a:fld>
            <a:endParaRPr lang="zh-CN" altLang="en-US"/>
          </a:p>
        </p:txBody>
      </p:sp>
    </p:spTree>
    <p:extLst>
      <p:ext uri="{BB962C8B-B14F-4D97-AF65-F5344CB8AC3E}">
        <p14:creationId xmlns:p14="http://schemas.microsoft.com/office/powerpoint/2010/main" val="3609797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47</a:t>
            </a:fld>
            <a:endParaRPr lang="zh-CN" altLang="en-US"/>
          </a:p>
        </p:txBody>
      </p:sp>
    </p:spTree>
    <p:extLst>
      <p:ext uri="{BB962C8B-B14F-4D97-AF65-F5344CB8AC3E}">
        <p14:creationId xmlns:p14="http://schemas.microsoft.com/office/powerpoint/2010/main" val="4113219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封面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2" name="矩形 1"/>
          <p:cNvSpPr/>
          <p:nvPr userDrawn="1"/>
        </p:nvSpPr>
        <p:spPr>
          <a:xfrm>
            <a:off x="0" y="0"/>
            <a:ext cx="2419350" cy="6858000"/>
          </a:xfrm>
          <a:prstGeom prst="rect">
            <a:avLst/>
          </a:prstGeom>
          <a:solidFill>
            <a:schemeClr val="accent1">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EE297-474B-4A86-A7C8-228BCE0B587B}" type="datetimeFigureOut">
              <a:rPr lang="zh-CN" altLang="en-US" smtClean="0"/>
              <a:t>2024/6/6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0877DEB-90F5-4A8C-8837-7104AE75A0B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DB8552-0204-45E1-8C81-68DBA02E28B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3.xml"/><Relationship Id="rId1" Type="http://schemas.openxmlformats.org/officeDocument/2006/relationships/tags" Target="../tags/tag3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33.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3.xml"/><Relationship Id="rId1" Type="http://schemas.openxmlformats.org/officeDocument/2006/relationships/tags" Target="../tags/tag34.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3.xml"/><Relationship Id="rId1" Type="http://schemas.openxmlformats.org/officeDocument/2006/relationships/tags" Target="../tags/tag35.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3.xml"/><Relationship Id="rId1" Type="http://schemas.openxmlformats.org/officeDocument/2006/relationships/tags" Target="../tags/tag38.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3.xml"/><Relationship Id="rId1" Type="http://schemas.openxmlformats.org/officeDocument/2006/relationships/tags" Target="../tags/tag40.xml"/><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3.xml"/><Relationship Id="rId1" Type="http://schemas.openxmlformats.org/officeDocument/2006/relationships/tags" Target="../tags/tag41.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3.xml"/><Relationship Id="rId1" Type="http://schemas.openxmlformats.org/officeDocument/2006/relationships/tags" Target="../tags/tag42.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3.xml"/><Relationship Id="rId1" Type="http://schemas.openxmlformats.org/officeDocument/2006/relationships/tags" Target="../tags/tag45.xml"/><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3.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3.xml"/><Relationship Id="rId1" Type="http://schemas.openxmlformats.org/officeDocument/2006/relationships/tags" Target="../tags/tag50.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3.xml"/><Relationship Id="rId1" Type="http://schemas.openxmlformats.org/officeDocument/2006/relationships/tags" Target="../tags/tag51.xml"/><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3.xml"/><Relationship Id="rId1" Type="http://schemas.openxmlformats.org/officeDocument/2006/relationships/tags" Target="../tags/tag52.xml"/><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3.xml"/><Relationship Id="rId1" Type="http://schemas.openxmlformats.org/officeDocument/2006/relationships/tags" Target="../tags/tag53.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3.xml"/><Relationship Id="rId1" Type="http://schemas.openxmlformats.org/officeDocument/2006/relationships/tags" Target="../tags/tag54.xml"/><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59.xml"/><Relationship Id="rId5" Type="http://schemas.openxmlformats.org/officeDocument/2006/relationships/image" Target="../media/image46.png"/><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60.xml"/><Relationship Id="rId5" Type="http://schemas.openxmlformats.org/officeDocument/2006/relationships/image" Target="../media/image48.png"/><Relationship Id="rId4" Type="http://schemas.openxmlformats.org/officeDocument/2006/relationships/image" Target="../media/image47.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61.xml"/><Relationship Id="rId4" Type="http://schemas.openxmlformats.org/officeDocument/2006/relationships/image" Target="../media/image4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63.xml"/><Relationship Id="rId5" Type="http://schemas.openxmlformats.org/officeDocument/2006/relationships/image" Target="../media/image51.png"/><Relationship Id="rId4" Type="http://schemas.openxmlformats.org/officeDocument/2006/relationships/image" Target="../media/image50.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64.xml"/><Relationship Id="rId4" Type="http://schemas.openxmlformats.org/officeDocument/2006/relationships/image" Target="../media/image52.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65.xml"/><Relationship Id="rId4" Type="http://schemas.openxmlformats.org/officeDocument/2006/relationships/image" Target="../media/image5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66.xml"/><Relationship Id="rId4" Type="http://schemas.openxmlformats.org/officeDocument/2006/relationships/image" Target="../media/image54.png"/></Relationships>
</file>

<file path=ppt/slides/_rels/slide4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5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69.xml"/><Relationship Id="rId4" Type="http://schemas.openxmlformats.org/officeDocument/2006/relationships/image" Target="../media/image59.png"/></Relationships>
</file>

<file path=ppt/slides/_rels/slide5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3.xml"/><Relationship Id="rId1" Type="http://schemas.openxmlformats.org/officeDocument/2006/relationships/tags" Target="../tags/tag71.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2.xml"/></Relationships>
</file>

<file path=ppt/slides/_rels/slide56.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slideLayout" Target="../slideLayouts/slideLayout4.xml"/><Relationship Id="rId5" Type="http://schemas.openxmlformats.org/officeDocument/2006/relationships/tags" Target="../tags/tag77.xml"/><Relationship Id="rId4" Type="http://schemas.openxmlformats.org/officeDocument/2006/relationships/tags" Target="../tags/tag7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3.xml"/><Relationship Id="rId1" Type="http://schemas.openxmlformats.org/officeDocument/2006/relationships/tags" Target="../tags/tag30.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ags" Target="../tags/tag3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381911"/>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a:off x="5348402" y="634312"/>
            <a:ext cx="1495195" cy="14951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587072" y="2113191"/>
            <a:ext cx="9091366" cy="842978"/>
          </a:xfrm>
          <a:prstGeom prst="rect">
            <a:avLst/>
          </a:prstGeom>
          <a:noFill/>
        </p:spPr>
        <p:txBody>
          <a:bodyPr wrap="square" rtlCol="0">
            <a:spAutoFit/>
          </a:bodyPr>
          <a:lstStyle/>
          <a:p>
            <a:pPr algn="ctr"/>
            <a:r>
              <a:rPr lang="zh-CN" altLang="en-US" sz="4800" b="1" dirty="0">
                <a:solidFill>
                  <a:schemeClr val="bg1"/>
                </a:solidFill>
              </a:rPr>
              <a:t>第四章 三维空间</a:t>
            </a:r>
            <a:endParaRPr lang="en-US" altLang="zh-CN" sz="4800" b="1" dirty="0">
              <a:solidFill>
                <a:schemeClr val="bg1"/>
              </a:solidFill>
            </a:endParaRPr>
          </a:p>
        </p:txBody>
      </p:sp>
      <p:sp>
        <p:nvSpPr>
          <p:cNvPr id="92" name="文本框 91"/>
          <p:cNvSpPr txBox="1"/>
          <p:nvPr/>
        </p:nvSpPr>
        <p:spPr>
          <a:xfrm>
            <a:off x="2599463" y="3687449"/>
            <a:ext cx="6993068" cy="338554"/>
          </a:xfrm>
          <a:prstGeom prst="rect">
            <a:avLst/>
          </a:prstGeom>
          <a:noFill/>
        </p:spPr>
        <p:txBody>
          <a:bodyPr wrap="none" rtlCol="0">
            <a:spAutoFit/>
          </a:bodyPr>
          <a:lstStyle/>
          <a:p>
            <a:pPr algn="ctr"/>
            <a:r>
              <a:rPr lang="en-US" altLang="zh-CN" sz="1600" spc="300" dirty="0">
                <a:solidFill>
                  <a:schemeClr val="bg1"/>
                </a:solidFill>
              </a:rPr>
              <a:t>Chapter One First Acquaintance After Effects 2022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等腰三角形 54"/>
          <p:cNvSpPr/>
          <p:nvPr/>
        </p:nvSpPr>
        <p:spPr>
          <a:xfrm rot="16200000">
            <a:off x="2251034" y="1728317"/>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39D7E885-8729-AD08-C7C6-B58EDE3F33F3}"/>
              </a:ext>
            </a:extLst>
          </p:cNvPr>
          <p:cNvSpPr/>
          <p:nvPr/>
        </p:nvSpPr>
        <p:spPr>
          <a:xfrm>
            <a:off x="2576539" y="466680"/>
            <a:ext cx="7339051" cy="2292849"/>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：激活“调整”图层的“三维图层”功能，在第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处设置其“位置”中的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Z</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，并激活关键帧记录器：之后将“摄像机”图层的父对象设置为“调整”，如图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所示；最后在第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秒处设置“调整”图层的“位置”中的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Z</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1">
            <a:extLst>
              <a:ext uri="{FF2B5EF4-FFF2-40B4-BE49-F238E27FC236}">
                <a16:creationId xmlns:a16="http://schemas.microsoft.com/office/drawing/2014/main" id="{6BF8B123-E5B0-EEE3-0196-2CE7B6777C44}"/>
              </a:ext>
            </a:extLst>
          </p:cNvPr>
          <p:cNvGrpSpPr/>
          <p:nvPr/>
        </p:nvGrpSpPr>
        <p:grpSpPr>
          <a:xfrm>
            <a:off x="200516" y="1275538"/>
            <a:ext cx="1952227" cy="979846"/>
            <a:chOff x="163078" y="856997"/>
            <a:chExt cx="1952227" cy="979846"/>
          </a:xfrm>
        </p:grpSpPr>
        <p:sp>
          <p:nvSpPr>
            <p:cNvPr id="3" name="矩形: 圆角 2">
              <a:extLst>
                <a:ext uri="{FF2B5EF4-FFF2-40B4-BE49-F238E27FC236}">
                  <a16:creationId xmlns:a16="http://schemas.microsoft.com/office/drawing/2014/main" id="{1314F47A-897C-2FFD-5FE5-A927D6C5C325}"/>
                </a:ext>
              </a:extLst>
            </p:cNvPr>
            <p:cNvSpPr/>
            <p:nvPr/>
          </p:nvSpPr>
          <p:spPr>
            <a:xfrm>
              <a:off x="163078" y="856997"/>
              <a:ext cx="1952227" cy="9798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20C8C2AF-058D-32EA-82F6-AEE1DD7E9734}"/>
                </a:ext>
              </a:extLst>
            </p:cNvPr>
            <p:cNvSpPr txBox="1"/>
            <p:nvPr/>
          </p:nvSpPr>
          <p:spPr>
            <a:xfrm>
              <a:off x="163078" y="1026317"/>
              <a:ext cx="1890358"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课堂案例——穿越楼群</a:t>
              </a:r>
              <a:endParaRPr lang="zh-CN" altLang="en-US" sz="2000" b="1" dirty="0">
                <a:solidFill>
                  <a:schemeClr val="bg1"/>
                </a:solidFill>
              </a:endParaRPr>
            </a:p>
          </p:txBody>
        </p:sp>
      </p:grpSp>
      <p:pic>
        <p:nvPicPr>
          <p:cNvPr id="15" name="图片 14">
            <a:extLst>
              <a:ext uri="{FF2B5EF4-FFF2-40B4-BE49-F238E27FC236}">
                <a16:creationId xmlns:a16="http://schemas.microsoft.com/office/drawing/2014/main" id="{29B77790-BA24-5DB3-E1F2-BA13322E7F65}"/>
              </a:ext>
            </a:extLst>
          </p:cNvPr>
          <p:cNvPicPr>
            <a:picLocks noChangeAspect="1"/>
          </p:cNvPicPr>
          <p:nvPr/>
        </p:nvPicPr>
        <p:blipFill>
          <a:blip r:embed="rId3"/>
          <a:stretch>
            <a:fillRect/>
          </a:stretch>
        </p:blipFill>
        <p:spPr>
          <a:xfrm>
            <a:off x="2805702" y="3076874"/>
            <a:ext cx="8990516" cy="475180"/>
          </a:xfrm>
          <a:prstGeom prst="rect">
            <a:avLst/>
          </a:prstGeom>
        </p:spPr>
      </p:pic>
      <p:sp>
        <p:nvSpPr>
          <p:cNvPr id="17" name="文本框 16">
            <a:extLst>
              <a:ext uri="{FF2B5EF4-FFF2-40B4-BE49-F238E27FC236}">
                <a16:creationId xmlns:a16="http://schemas.microsoft.com/office/drawing/2014/main" id="{A74BC014-8AD1-E9CC-F7A5-D9C6D9E1467A}"/>
              </a:ext>
            </a:extLst>
          </p:cNvPr>
          <p:cNvSpPr txBox="1"/>
          <p:nvPr/>
        </p:nvSpPr>
        <p:spPr>
          <a:xfrm>
            <a:off x="6246064" y="3429000"/>
            <a:ext cx="1683203" cy="475179"/>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8" name="图片 17">
            <a:extLst>
              <a:ext uri="{FF2B5EF4-FFF2-40B4-BE49-F238E27FC236}">
                <a16:creationId xmlns:a16="http://schemas.microsoft.com/office/drawing/2014/main" id="{67BF2ED7-A429-1D9B-CE89-F43787FA00CB}"/>
              </a:ext>
            </a:extLst>
          </p:cNvPr>
          <p:cNvPicPr>
            <a:picLocks noChangeAspect="1"/>
          </p:cNvPicPr>
          <p:nvPr/>
        </p:nvPicPr>
        <p:blipFill>
          <a:blip r:embed="rId4"/>
          <a:stretch>
            <a:fillRect/>
          </a:stretch>
        </p:blipFill>
        <p:spPr>
          <a:xfrm>
            <a:off x="2805701" y="4256304"/>
            <a:ext cx="8990515" cy="658107"/>
          </a:xfrm>
          <a:prstGeom prst="rect">
            <a:avLst/>
          </a:prstGeom>
        </p:spPr>
      </p:pic>
      <p:sp>
        <p:nvSpPr>
          <p:cNvPr id="20" name="文本框 19">
            <a:extLst>
              <a:ext uri="{FF2B5EF4-FFF2-40B4-BE49-F238E27FC236}">
                <a16:creationId xmlns:a16="http://schemas.microsoft.com/office/drawing/2014/main" id="{E098409B-CA2A-D563-6047-A24111FBA66E}"/>
              </a:ext>
            </a:extLst>
          </p:cNvPr>
          <p:cNvSpPr txBox="1"/>
          <p:nvPr/>
        </p:nvSpPr>
        <p:spPr>
          <a:xfrm>
            <a:off x="6378881" y="4818638"/>
            <a:ext cx="1417568"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72246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734BC9D-CFC3-84E9-8903-05B63570896C}"/>
              </a:ext>
            </a:extLst>
          </p:cNvPr>
          <p:cNvGrpSpPr/>
          <p:nvPr/>
        </p:nvGrpSpPr>
        <p:grpSpPr>
          <a:xfrm>
            <a:off x="200516" y="1275538"/>
            <a:ext cx="1952227" cy="979846"/>
            <a:chOff x="163078" y="856997"/>
            <a:chExt cx="1952227" cy="979846"/>
          </a:xfrm>
        </p:grpSpPr>
        <p:sp>
          <p:nvSpPr>
            <p:cNvPr id="3" name="矩形: 圆角 2">
              <a:extLst>
                <a:ext uri="{FF2B5EF4-FFF2-40B4-BE49-F238E27FC236}">
                  <a16:creationId xmlns:a16="http://schemas.microsoft.com/office/drawing/2014/main" id="{BD582555-C92B-AC36-FEB5-EA54D71AEB0C}"/>
                </a:ext>
              </a:extLst>
            </p:cNvPr>
            <p:cNvSpPr/>
            <p:nvPr/>
          </p:nvSpPr>
          <p:spPr>
            <a:xfrm>
              <a:off x="163078" y="856997"/>
              <a:ext cx="1952227" cy="9798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1A2C7727-01E0-5621-59C8-3F4613A2D85D}"/>
                </a:ext>
              </a:extLst>
            </p:cNvPr>
            <p:cNvSpPr txBox="1"/>
            <p:nvPr/>
          </p:nvSpPr>
          <p:spPr>
            <a:xfrm>
              <a:off x="163078" y="1026317"/>
              <a:ext cx="1890358"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课堂案例——穿越楼群</a:t>
              </a:r>
              <a:endParaRPr lang="zh-CN" altLang="en-US" sz="2000" b="1" dirty="0">
                <a:solidFill>
                  <a:schemeClr val="bg1"/>
                </a:solidFill>
              </a:endParaRPr>
            </a:p>
          </p:txBody>
        </p:sp>
      </p:grpSp>
      <p:sp>
        <p:nvSpPr>
          <p:cNvPr id="5" name="等腰三角形 4">
            <a:extLst>
              <a:ext uri="{FF2B5EF4-FFF2-40B4-BE49-F238E27FC236}">
                <a16:creationId xmlns:a16="http://schemas.microsoft.com/office/drawing/2014/main" id="{9AF57064-6F2D-A047-6BE6-9BDB673F0542}"/>
              </a:ext>
            </a:extLst>
          </p:cNvPr>
          <p:cNvSpPr/>
          <p:nvPr/>
        </p:nvSpPr>
        <p:spPr>
          <a:xfrm rot="16200000">
            <a:off x="2251034" y="1728317"/>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2B9BAA17-DFAC-9188-58F8-DED89A06C5B9}"/>
              </a:ext>
            </a:extLst>
          </p:cNvPr>
          <p:cNvSpPr/>
          <p:nvPr/>
        </p:nvSpPr>
        <p:spPr>
          <a:xfrm>
            <a:off x="2541042" y="1396417"/>
            <a:ext cx="5346523" cy="87498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06</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：渲染并输出动画，最终效果如图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8-8</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8" name="图片 7">
            <a:extLst>
              <a:ext uri="{FF2B5EF4-FFF2-40B4-BE49-F238E27FC236}">
                <a16:creationId xmlns:a16="http://schemas.microsoft.com/office/drawing/2014/main" id="{283826E6-791B-CB9C-3A02-EE0EBFF73E5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2620240" y="2566715"/>
            <a:ext cx="8205603" cy="3653200"/>
          </a:xfrm>
          <a:prstGeom prst="rect">
            <a:avLst/>
          </a:prstGeom>
          <a:noFill/>
          <a:ln>
            <a:noFill/>
          </a:ln>
        </p:spPr>
      </p:pic>
      <p:sp>
        <p:nvSpPr>
          <p:cNvPr id="10" name="文本框 9">
            <a:extLst>
              <a:ext uri="{FF2B5EF4-FFF2-40B4-BE49-F238E27FC236}">
                <a16:creationId xmlns:a16="http://schemas.microsoft.com/office/drawing/2014/main" id="{33A84C9A-A18E-FCFA-3746-FB17FA24C6D9}"/>
              </a:ext>
            </a:extLst>
          </p:cNvPr>
          <p:cNvSpPr txBox="1"/>
          <p:nvPr/>
        </p:nvSpPr>
        <p:spPr>
          <a:xfrm>
            <a:off x="5910943" y="6219915"/>
            <a:ext cx="1343024"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759490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6200000">
            <a:off x="2253006" y="132202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4AC79B1D-5BE3-EAF5-0292-39B5FEA5E36D}"/>
              </a:ext>
            </a:extLst>
          </p:cNvPr>
          <p:cNvSpPr/>
          <p:nvPr/>
        </p:nvSpPr>
        <p:spPr>
          <a:xfrm>
            <a:off x="2710024" y="221312"/>
            <a:ext cx="7203596" cy="2525356"/>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制作中，如涉及到影视方面的特效制作，那么普通的二维图层可能已经满足不了基本的设计需求了，而</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中有一套较为完善的三维系统，在这个系统里可以创建三维图层、摄像机和灯光等拟真功能，从而使作品具有更强的视觉表现力。</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在三维空间中，“维”是一种度量单位，表示方向，空间分为一维、二维和三维，如图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8-9</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5" name="组合 4">
            <a:extLst>
              <a:ext uri="{FF2B5EF4-FFF2-40B4-BE49-F238E27FC236}">
                <a16:creationId xmlns:a16="http://schemas.microsoft.com/office/drawing/2014/main" id="{D29168FD-7FE5-FA51-37F0-E1BC1B4511A9}"/>
              </a:ext>
            </a:extLst>
          </p:cNvPr>
          <p:cNvGrpSpPr/>
          <p:nvPr/>
        </p:nvGrpSpPr>
        <p:grpSpPr>
          <a:xfrm>
            <a:off x="61440" y="947461"/>
            <a:ext cx="2149381" cy="918222"/>
            <a:chOff x="61440" y="947461"/>
            <a:chExt cx="2149381" cy="918222"/>
          </a:xfrm>
        </p:grpSpPr>
        <p:sp>
          <p:nvSpPr>
            <p:cNvPr id="3" name="矩形: 圆角 2">
              <a:extLst>
                <a:ext uri="{FF2B5EF4-FFF2-40B4-BE49-F238E27FC236}">
                  <a16:creationId xmlns:a16="http://schemas.microsoft.com/office/drawing/2014/main" id="{3C15A408-6D8B-44EF-5B13-C161508FFF30}"/>
                </a:ext>
              </a:extLst>
            </p:cNvPr>
            <p:cNvSpPr/>
            <p:nvPr/>
          </p:nvSpPr>
          <p:spPr>
            <a:xfrm>
              <a:off x="78979" y="94746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18BC89CF-A031-F41F-85DE-75A3F616151F}"/>
                </a:ext>
              </a:extLst>
            </p:cNvPr>
            <p:cNvSpPr txBox="1"/>
            <p:nvPr/>
          </p:nvSpPr>
          <p:spPr>
            <a:xfrm>
              <a:off x="61440" y="1161678"/>
              <a:ext cx="2064281" cy="461665"/>
            </a:xfrm>
            <a:prstGeom prst="rect">
              <a:avLst/>
            </a:prstGeom>
            <a:noFill/>
          </p:spPr>
          <p:txBody>
            <a:bodyPr wrap="square" rtlCol="0">
              <a:spAutoFit/>
            </a:bodyPr>
            <a:lstStyle/>
            <a:p>
              <a:pPr algn="ctr"/>
              <a:r>
                <a:rPr lang="zh-CN" altLang="zh-CN" sz="2400" b="1" kern="100" dirty="0">
                  <a:solidFill>
                    <a:schemeClr val="bg1"/>
                  </a:solidFill>
                  <a:effectLst/>
                  <a:ea typeface="宋体" panose="02010600030101010101" pitchFamily="2" charset="-122"/>
                  <a:cs typeface="宋体" panose="02010600030101010101" pitchFamily="2" charset="-122"/>
                </a:rPr>
                <a:t>三维空间概述</a:t>
              </a:r>
              <a:endParaRPr lang="zh-CN" altLang="en-US" sz="2400" b="1" dirty="0">
                <a:solidFill>
                  <a:schemeClr val="bg1"/>
                </a:solidFill>
              </a:endParaRPr>
            </a:p>
          </p:txBody>
        </p:sp>
      </p:grpSp>
      <p:pic>
        <p:nvPicPr>
          <p:cNvPr id="7" name="图片 6">
            <a:extLst>
              <a:ext uri="{FF2B5EF4-FFF2-40B4-BE49-F238E27FC236}">
                <a16:creationId xmlns:a16="http://schemas.microsoft.com/office/drawing/2014/main" id="{64EE2AAB-2F61-DBAB-4518-98A297395FCE}"/>
              </a:ext>
            </a:extLst>
          </p:cNvPr>
          <p:cNvPicPr>
            <a:picLocks noChangeAspect="1"/>
          </p:cNvPicPr>
          <p:nvPr/>
        </p:nvPicPr>
        <p:blipFill>
          <a:blip r:embed="rId3"/>
          <a:stretch>
            <a:fillRect/>
          </a:stretch>
        </p:blipFill>
        <p:spPr>
          <a:xfrm>
            <a:off x="2769146" y="3054959"/>
            <a:ext cx="3533140" cy="1790065"/>
          </a:xfrm>
          <a:prstGeom prst="rect">
            <a:avLst/>
          </a:prstGeom>
        </p:spPr>
      </p:pic>
      <p:sp>
        <p:nvSpPr>
          <p:cNvPr id="11" name="文本框 10">
            <a:extLst>
              <a:ext uri="{FF2B5EF4-FFF2-40B4-BE49-F238E27FC236}">
                <a16:creationId xmlns:a16="http://schemas.microsoft.com/office/drawing/2014/main" id="{CD036975-3481-F0CF-52EE-363ED50BC9A7}"/>
              </a:ext>
            </a:extLst>
          </p:cNvPr>
          <p:cNvSpPr txBox="1"/>
          <p:nvPr/>
        </p:nvSpPr>
        <p:spPr>
          <a:xfrm>
            <a:off x="6096000" y="3771826"/>
            <a:ext cx="1240972"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矩形: 圆角 11">
            <a:extLst>
              <a:ext uri="{FF2B5EF4-FFF2-40B4-BE49-F238E27FC236}">
                <a16:creationId xmlns:a16="http://schemas.microsoft.com/office/drawing/2014/main" id="{F562D47A-81EB-57C2-2890-B4EF0FF1B82C}"/>
              </a:ext>
            </a:extLst>
          </p:cNvPr>
          <p:cNvSpPr/>
          <p:nvPr/>
        </p:nvSpPr>
        <p:spPr>
          <a:xfrm>
            <a:off x="7336972" y="2914325"/>
            <a:ext cx="4759781" cy="194056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对于三维空间，我们可以从多个不同的视角观察其空间结构，如图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8-10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所示。随着视角的变化，同样一个物体的不同景深之间产生了空间错位。</a:t>
            </a:r>
            <a:endParaRPr lang="zh-CN" altLang="zh-CN"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0" name="图片 19">
            <a:extLst>
              <a:ext uri="{FF2B5EF4-FFF2-40B4-BE49-F238E27FC236}">
                <a16:creationId xmlns:a16="http://schemas.microsoft.com/office/drawing/2014/main" id="{D38AD873-A0E9-D35D-9A87-845C969D6FE4}"/>
              </a:ext>
            </a:extLst>
          </p:cNvPr>
          <p:cNvPicPr>
            <a:picLocks noChangeAspect="1"/>
          </p:cNvPicPr>
          <p:nvPr/>
        </p:nvPicPr>
        <p:blipFill>
          <a:blip r:embed="rId4"/>
          <a:stretch>
            <a:fillRect/>
          </a:stretch>
        </p:blipFill>
        <p:spPr>
          <a:xfrm>
            <a:off x="7781234" y="4971280"/>
            <a:ext cx="3142579" cy="1759447"/>
          </a:xfrm>
          <a:prstGeom prst="rect">
            <a:avLst/>
          </a:prstGeom>
        </p:spPr>
      </p:pic>
      <p:sp>
        <p:nvSpPr>
          <p:cNvPr id="22" name="文本框 21">
            <a:extLst>
              <a:ext uri="{FF2B5EF4-FFF2-40B4-BE49-F238E27FC236}">
                <a16:creationId xmlns:a16="http://schemas.microsoft.com/office/drawing/2014/main" id="{ECAD2F08-A77F-3464-B2B0-9C61F45897BB}"/>
              </a:ext>
            </a:extLst>
          </p:cNvPr>
          <p:cNvSpPr txBox="1"/>
          <p:nvPr/>
        </p:nvSpPr>
        <p:spPr>
          <a:xfrm>
            <a:off x="6862229" y="5571760"/>
            <a:ext cx="949486"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8-10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6200000">
            <a:off x="2243243" y="188646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3E9D04F2-95E6-CA14-CAF3-5A2D71C3B20A}"/>
              </a:ext>
            </a:extLst>
          </p:cNvPr>
          <p:cNvSpPr/>
          <p:nvPr/>
        </p:nvSpPr>
        <p:spPr>
          <a:xfrm>
            <a:off x="2485073" y="319537"/>
            <a:ext cx="4634184" cy="342435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提供的三维图层和专业的三维软件虽然功能略有差别，但在</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的三维空间系统中，图层与图层之间同样可以利用三维景深的属性来产生前后遮挡的效果，其自身也具备了接收和投射阴影的功能。因此通过调整三维图层，也可以调整成特别的样式，如图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8-11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4" name="组合 3">
            <a:extLst>
              <a:ext uri="{FF2B5EF4-FFF2-40B4-BE49-F238E27FC236}">
                <a16:creationId xmlns:a16="http://schemas.microsoft.com/office/drawing/2014/main" id="{7A6D6628-7D16-7F60-9392-5B06922A5A85}"/>
              </a:ext>
            </a:extLst>
          </p:cNvPr>
          <p:cNvGrpSpPr/>
          <p:nvPr/>
        </p:nvGrpSpPr>
        <p:grpSpPr>
          <a:xfrm>
            <a:off x="43749" y="1497840"/>
            <a:ext cx="2149381" cy="918222"/>
            <a:chOff x="61440" y="947461"/>
            <a:chExt cx="2149381" cy="918222"/>
          </a:xfrm>
        </p:grpSpPr>
        <p:sp>
          <p:nvSpPr>
            <p:cNvPr id="5" name="矩形: 圆角 4">
              <a:extLst>
                <a:ext uri="{FF2B5EF4-FFF2-40B4-BE49-F238E27FC236}">
                  <a16:creationId xmlns:a16="http://schemas.microsoft.com/office/drawing/2014/main" id="{05CF53A0-80DF-361C-D09E-FA5B17AF67A3}"/>
                </a:ext>
              </a:extLst>
            </p:cNvPr>
            <p:cNvSpPr/>
            <p:nvPr/>
          </p:nvSpPr>
          <p:spPr>
            <a:xfrm>
              <a:off x="78979" y="94746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4A2A7E82-F0B8-1F6C-4927-9189658AE58E}"/>
                </a:ext>
              </a:extLst>
            </p:cNvPr>
            <p:cNvSpPr txBox="1"/>
            <p:nvPr/>
          </p:nvSpPr>
          <p:spPr>
            <a:xfrm>
              <a:off x="61440" y="1161678"/>
              <a:ext cx="2064281" cy="461665"/>
            </a:xfrm>
            <a:prstGeom prst="rect">
              <a:avLst/>
            </a:prstGeom>
            <a:noFill/>
          </p:spPr>
          <p:txBody>
            <a:bodyPr wrap="square" rtlCol="0">
              <a:spAutoFit/>
            </a:bodyPr>
            <a:lstStyle/>
            <a:p>
              <a:pPr algn="ctr"/>
              <a:r>
                <a:rPr lang="zh-CN" altLang="zh-CN" sz="2400" b="1" kern="100" dirty="0">
                  <a:solidFill>
                    <a:schemeClr val="bg1"/>
                  </a:solidFill>
                  <a:effectLst/>
                  <a:ea typeface="宋体" panose="02010600030101010101" pitchFamily="2" charset="-122"/>
                  <a:cs typeface="宋体" panose="02010600030101010101" pitchFamily="2" charset="-122"/>
                </a:rPr>
                <a:t>三维空间概述</a:t>
              </a:r>
              <a:endParaRPr lang="zh-CN" altLang="en-US" sz="2400" b="1" dirty="0">
                <a:solidFill>
                  <a:schemeClr val="bg1"/>
                </a:solidFill>
              </a:endParaRPr>
            </a:p>
          </p:txBody>
        </p:sp>
      </p:grpSp>
      <p:pic>
        <p:nvPicPr>
          <p:cNvPr id="7" name="图片 6">
            <a:extLst>
              <a:ext uri="{FF2B5EF4-FFF2-40B4-BE49-F238E27FC236}">
                <a16:creationId xmlns:a16="http://schemas.microsoft.com/office/drawing/2014/main" id="{03EAF9D8-F2F5-4E00-150B-DB7E8B845B2A}"/>
              </a:ext>
            </a:extLst>
          </p:cNvPr>
          <p:cNvPicPr>
            <a:picLocks noChangeAspect="1"/>
          </p:cNvPicPr>
          <p:nvPr/>
        </p:nvPicPr>
        <p:blipFill>
          <a:blip r:embed="rId3"/>
          <a:stretch>
            <a:fillRect/>
          </a:stretch>
        </p:blipFill>
        <p:spPr>
          <a:xfrm>
            <a:off x="8048591" y="307851"/>
            <a:ext cx="3316671" cy="2808412"/>
          </a:xfrm>
          <a:prstGeom prst="rect">
            <a:avLst/>
          </a:prstGeom>
        </p:spPr>
      </p:pic>
      <p:sp>
        <p:nvSpPr>
          <p:cNvPr id="9" name="文本框 8">
            <a:extLst>
              <a:ext uri="{FF2B5EF4-FFF2-40B4-BE49-F238E27FC236}">
                <a16:creationId xmlns:a16="http://schemas.microsoft.com/office/drawing/2014/main" id="{0F85DFA8-6F64-4924-0980-9A21E35D6457}"/>
              </a:ext>
            </a:extLst>
          </p:cNvPr>
          <p:cNvSpPr txBox="1"/>
          <p:nvPr/>
        </p:nvSpPr>
        <p:spPr>
          <a:xfrm>
            <a:off x="6519182" y="3116263"/>
            <a:ext cx="611505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8-11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矩形: 圆角 10">
            <a:extLst>
              <a:ext uri="{FF2B5EF4-FFF2-40B4-BE49-F238E27FC236}">
                <a16:creationId xmlns:a16="http://schemas.microsoft.com/office/drawing/2014/main" id="{C69653A8-63A7-3E7C-5222-F66DC8437F0E}"/>
              </a:ext>
            </a:extLst>
          </p:cNvPr>
          <p:cNvSpPr/>
          <p:nvPr/>
        </p:nvSpPr>
        <p:spPr>
          <a:xfrm>
            <a:off x="6975430" y="3972421"/>
            <a:ext cx="4759781" cy="194056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同时，对于一些较复杂的三维场景，用户可以将专业三维软件（如</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Maya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3DMax</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等）与</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进行结合以用来展示出更好的效果，如图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8-12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a:extLst>
              <a:ext uri="{FF2B5EF4-FFF2-40B4-BE49-F238E27FC236}">
                <a16:creationId xmlns:a16="http://schemas.microsoft.com/office/drawing/2014/main" id="{DA7913D2-644E-2A97-09E6-E6A2A81C5B4E}"/>
              </a:ext>
            </a:extLst>
          </p:cNvPr>
          <p:cNvPicPr>
            <a:picLocks noChangeAspect="1"/>
          </p:cNvPicPr>
          <p:nvPr/>
        </p:nvPicPr>
        <p:blipFill>
          <a:blip r:embed="rId4"/>
          <a:stretch>
            <a:fillRect/>
          </a:stretch>
        </p:blipFill>
        <p:spPr>
          <a:xfrm>
            <a:off x="2678422" y="4118413"/>
            <a:ext cx="4016291" cy="1918874"/>
          </a:xfrm>
          <a:prstGeom prst="rect">
            <a:avLst/>
          </a:prstGeom>
        </p:spPr>
      </p:pic>
      <p:sp>
        <p:nvSpPr>
          <p:cNvPr id="21" name="文本框 20">
            <a:extLst>
              <a:ext uri="{FF2B5EF4-FFF2-40B4-BE49-F238E27FC236}">
                <a16:creationId xmlns:a16="http://schemas.microsoft.com/office/drawing/2014/main" id="{D64E3BBE-FA4A-9C95-4A9D-5614522F260B}"/>
              </a:ext>
            </a:extLst>
          </p:cNvPr>
          <p:cNvSpPr txBox="1"/>
          <p:nvPr/>
        </p:nvSpPr>
        <p:spPr>
          <a:xfrm>
            <a:off x="1518825" y="5951427"/>
            <a:ext cx="6335484"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8-12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553467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6200000">
            <a:off x="2243243" y="188646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3E9D04F2-95E6-CA14-CAF3-5A2D71C3B20A}"/>
              </a:ext>
            </a:extLst>
          </p:cNvPr>
          <p:cNvSpPr/>
          <p:nvPr/>
        </p:nvSpPr>
        <p:spPr>
          <a:xfrm>
            <a:off x="2652825" y="943342"/>
            <a:ext cx="4913252" cy="236486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如需将二维图层转换为三维图层，可以激活图层后面的“</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3D</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图层”按钮，如图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8-13</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所示。也可以通过执行上方“图层”按钮中的“</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&gt;3D</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图层”命令来完成，如图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8-14</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6" name="组合 5">
            <a:extLst>
              <a:ext uri="{FF2B5EF4-FFF2-40B4-BE49-F238E27FC236}">
                <a16:creationId xmlns:a16="http://schemas.microsoft.com/office/drawing/2014/main" id="{513E6444-62C7-CF85-1ABE-E6C2B65F8571}"/>
              </a:ext>
            </a:extLst>
          </p:cNvPr>
          <p:cNvGrpSpPr/>
          <p:nvPr/>
        </p:nvGrpSpPr>
        <p:grpSpPr>
          <a:xfrm>
            <a:off x="43749" y="1497840"/>
            <a:ext cx="2149381" cy="918222"/>
            <a:chOff x="61440" y="947461"/>
            <a:chExt cx="2149381" cy="918222"/>
          </a:xfrm>
        </p:grpSpPr>
        <p:sp>
          <p:nvSpPr>
            <p:cNvPr id="7" name="矩形: 圆角 6">
              <a:extLst>
                <a:ext uri="{FF2B5EF4-FFF2-40B4-BE49-F238E27FC236}">
                  <a16:creationId xmlns:a16="http://schemas.microsoft.com/office/drawing/2014/main" id="{403A1170-4B89-E60F-3FEB-AFC8C0BAC54E}"/>
                </a:ext>
              </a:extLst>
            </p:cNvPr>
            <p:cNvSpPr/>
            <p:nvPr/>
          </p:nvSpPr>
          <p:spPr>
            <a:xfrm>
              <a:off x="78979" y="94746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3FE4453F-CFC6-40F8-C972-7E1B49C63A28}"/>
                </a:ext>
              </a:extLst>
            </p:cNvPr>
            <p:cNvSpPr txBox="1"/>
            <p:nvPr/>
          </p:nvSpPr>
          <p:spPr>
            <a:xfrm>
              <a:off x="61440" y="1161678"/>
              <a:ext cx="2064281" cy="461665"/>
            </a:xfrm>
            <a:prstGeom prst="rect">
              <a:avLst/>
            </a:prstGeom>
            <a:noFill/>
          </p:spPr>
          <p:txBody>
            <a:bodyPr wrap="square" rtlCol="0">
              <a:spAutoFit/>
            </a:bodyPr>
            <a:lstStyle/>
            <a:p>
              <a:pPr algn="ctr"/>
              <a:r>
                <a:rPr lang="zh-CN" altLang="zh-CN" sz="2400" b="1" kern="100" dirty="0">
                  <a:solidFill>
                    <a:schemeClr val="bg1"/>
                  </a:solidFill>
                  <a:effectLst/>
                  <a:ea typeface="宋体" panose="02010600030101010101" pitchFamily="2" charset="-122"/>
                  <a:cs typeface="宋体" panose="02010600030101010101" pitchFamily="2" charset="-122"/>
                </a:rPr>
                <a:t>开启三维图层</a:t>
              </a:r>
              <a:endParaRPr lang="zh-CN" altLang="en-US" sz="2400" b="1" dirty="0">
                <a:solidFill>
                  <a:schemeClr val="bg1"/>
                </a:solidFill>
              </a:endParaRPr>
            </a:p>
          </p:txBody>
        </p:sp>
      </p:grpSp>
      <p:pic>
        <p:nvPicPr>
          <p:cNvPr id="9" name="图片 8">
            <a:extLst>
              <a:ext uri="{FF2B5EF4-FFF2-40B4-BE49-F238E27FC236}">
                <a16:creationId xmlns:a16="http://schemas.microsoft.com/office/drawing/2014/main" id="{2D90380E-778B-CFC8-90AD-C6EC37CF1A6A}"/>
              </a:ext>
            </a:extLst>
          </p:cNvPr>
          <p:cNvPicPr>
            <a:picLocks noChangeAspect="1"/>
          </p:cNvPicPr>
          <p:nvPr/>
        </p:nvPicPr>
        <p:blipFill>
          <a:blip r:embed="rId3"/>
          <a:stretch>
            <a:fillRect/>
          </a:stretch>
        </p:blipFill>
        <p:spPr>
          <a:xfrm>
            <a:off x="2511614" y="3878012"/>
            <a:ext cx="5582330" cy="661331"/>
          </a:xfrm>
          <a:prstGeom prst="rect">
            <a:avLst/>
          </a:prstGeom>
        </p:spPr>
      </p:pic>
      <p:pic>
        <p:nvPicPr>
          <p:cNvPr id="11" name="图片 10">
            <a:extLst>
              <a:ext uri="{FF2B5EF4-FFF2-40B4-BE49-F238E27FC236}">
                <a16:creationId xmlns:a16="http://schemas.microsoft.com/office/drawing/2014/main" id="{5AF1DE21-B4DF-5B73-EF4E-B01F22997498}"/>
              </a:ext>
            </a:extLst>
          </p:cNvPr>
          <p:cNvPicPr>
            <a:picLocks noChangeAspect="1"/>
          </p:cNvPicPr>
          <p:nvPr/>
        </p:nvPicPr>
        <p:blipFill>
          <a:blip r:embed="rId4"/>
          <a:stretch>
            <a:fillRect/>
          </a:stretch>
        </p:blipFill>
        <p:spPr>
          <a:xfrm>
            <a:off x="8412427" y="126331"/>
            <a:ext cx="2769679" cy="5964226"/>
          </a:xfrm>
          <a:prstGeom prst="rect">
            <a:avLst/>
          </a:prstGeom>
        </p:spPr>
      </p:pic>
      <p:sp>
        <p:nvSpPr>
          <p:cNvPr id="20" name="文本框 19">
            <a:extLst>
              <a:ext uri="{FF2B5EF4-FFF2-40B4-BE49-F238E27FC236}">
                <a16:creationId xmlns:a16="http://schemas.microsoft.com/office/drawing/2014/main" id="{3AA34AD3-A85E-8B0C-6891-DA24A465610C}"/>
              </a:ext>
            </a:extLst>
          </p:cNvPr>
          <p:cNvSpPr txBox="1"/>
          <p:nvPr/>
        </p:nvSpPr>
        <p:spPr>
          <a:xfrm>
            <a:off x="4823127" y="4739815"/>
            <a:ext cx="959304"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8-13</a:t>
            </a:r>
            <a:endParaRPr lang="zh-CN" altLang="en-US" dirty="0"/>
          </a:p>
        </p:txBody>
      </p:sp>
      <p:sp>
        <p:nvSpPr>
          <p:cNvPr id="22" name="文本框 21">
            <a:extLst>
              <a:ext uri="{FF2B5EF4-FFF2-40B4-BE49-F238E27FC236}">
                <a16:creationId xmlns:a16="http://schemas.microsoft.com/office/drawing/2014/main" id="{860D9AC3-929D-1C7A-1FAC-AD4778491DAB}"/>
              </a:ext>
            </a:extLst>
          </p:cNvPr>
          <p:cNvSpPr txBox="1"/>
          <p:nvPr/>
        </p:nvSpPr>
        <p:spPr>
          <a:xfrm>
            <a:off x="8679629" y="6090557"/>
            <a:ext cx="2502477"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8-14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135929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6200000">
            <a:off x="2243243" y="188646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9C7186E3-A1D4-CBDE-47F9-87E3ADF7DFA3}"/>
              </a:ext>
            </a:extLst>
          </p:cNvPr>
          <p:cNvSpPr/>
          <p:nvPr/>
        </p:nvSpPr>
        <p:spPr>
          <a:xfrm>
            <a:off x="2622267" y="1052259"/>
            <a:ext cx="9339182" cy="200110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tabLst>
                <a:tab pos="4519930" algn="l"/>
              </a:tabLst>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技巧小贴士：</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中，除了音频图层和维度属性无关以外，其他图层都可以转换为三维图层，并且如果激活了文字图层的“启用逐字</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3D</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化”属性之后，还可以为单个文字制作三维动画效果。并且转换为三维图层后，会增加一个“</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Z</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轴”旋转属性和一个“材质选项”属性，如图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8-15</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kumimoji="0" lang="zh-CN" altLang="en-US" sz="20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7" name="组合 6">
            <a:extLst>
              <a:ext uri="{FF2B5EF4-FFF2-40B4-BE49-F238E27FC236}">
                <a16:creationId xmlns:a16="http://schemas.microsoft.com/office/drawing/2014/main" id="{715B3CB6-6EB9-DA98-98D8-FB6C650F8965}"/>
              </a:ext>
            </a:extLst>
          </p:cNvPr>
          <p:cNvGrpSpPr/>
          <p:nvPr/>
        </p:nvGrpSpPr>
        <p:grpSpPr>
          <a:xfrm>
            <a:off x="66356" y="1497840"/>
            <a:ext cx="2149381" cy="918222"/>
            <a:chOff x="61440" y="947461"/>
            <a:chExt cx="2149381" cy="918222"/>
          </a:xfrm>
        </p:grpSpPr>
        <p:sp>
          <p:nvSpPr>
            <p:cNvPr id="8" name="矩形: 圆角 7">
              <a:extLst>
                <a:ext uri="{FF2B5EF4-FFF2-40B4-BE49-F238E27FC236}">
                  <a16:creationId xmlns:a16="http://schemas.microsoft.com/office/drawing/2014/main" id="{AA9E562A-2AB4-2F2F-BA79-A3663C70B999}"/>
                </a:ext>
              </a:extLst>
            </p:cNvPr>
            <p:cNvSpPr/>
            <p:nvPr/>
          </p:nvSpPr>
          <p:spPr>
            <a:xfrm>
              <a:off x="78979" y="94746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54BEC1DF-F7D8-CB6A-93ED-94495C1B144B}"/>
                </a:ext>
              </a:extLst>
            </p:cNvPr>
            <p:cNvSpPr txBox="1"/>
            <p:nvPr/>
          </p:nvSpPr>
          <p:spPr>
            <a:xfrm>
              <a:off x="61440" y="1161678"/>
              <a:ext cx="2064281" cy="461665"/>
            </a:xfrm>
            <a:prstGeom prst="rect">
              <a:avLst/>
            </a:prstGeom>
            <a:noFill/>
          </p:spPr>
          <p:txBody>
            <a:bodyPr wrap="square" rtlCol="0">
              <a:spAutoFit/>
            </a:bodyPr>
            <a:lstStyle/>
            <a:p>
              <a:pPr algn="ctr"/>
              <a:r>
                <a:rPr lang="zh-CN" altLang="zh-CN" sz="2400" b="1" kern="100" dirty="0">
                  <a:solidFill>
                    <a:schemeClr val="bg1"/>
                  </a:solidFill>
                  <a:effectLst/>
                  <a:ea typeface="宋体" panose="02010600030101010101" pitchFamily="2" charset="-122"/>
                  <a:cs typeface="宋体" panose="02010600030101010101" pitchFamily="2" charset="-122"/>
                </a:rPr>
                <a:t>开启三维图层</a:t>
              </a:r>
              <a:endParaRPr lang="zh-CN" altLang="en-US" sz="2400" b="1" dirty="0">
                <a:solidFill>
                  <a:schemeClr val="bg1"/>
                </a:solidFill>
              </a:endParaRPr>
            </a:p>
          </p:txBody>
        </p:sp>
      </p:grpSp>
      <p:pic>
        <p:nvPicPr>
          <p:cNvPr id="11" name="图片 10">
            <a:extLst>
              <a:ext uri="{FF2B5EF4-FFF2-40B4-BE49-F238E27FC236}">
                <a16:creationId xmlns:a16="http://schemas.microsoft.com/office/drawing/2014/main" id="{3E0DD12B-1259-9641-406F-428FF6F8F819}"/>
              </a:ext>
            </a:extLst>
          </p:cNvPr>
          <p:cNvPicPr>
            <a:picLocks noChangeAspect="1"/>
          </p:cNvPicPr>
          <p:nvPr/>
        </p:nvPicPr>
        <p:blipFill>
          <a:blip r:embed="rId3"/>
          <a:stretch>
            <a:fillRect/>
          </a:stretch>
        </p:blipFill>
        <p:spPr>
          <a:xfrm>
            <a:off x="2622267" y="3429000"/>
            <a:ext cx="6394219" cy="2256692"/>
          </a:xfrm>
          <a:prstGeom prst="rect">
            <a:avLst/>
          </a:prstGeom>
        </p:spPr>
      </p:pic>
      <p:sp>
        <p:nvSpPr>
          <p:cNvPr id="20" name="文本框 19">
            <a:extLst>
              <a:ext uri="{FF2B5EF4-FFF2-40B4-BE49-F238E27FC236}">
                <a16:creationId xmlns:a16="http://schemas.microsoft.com/office/drawing/2014/main" id="{1A706C09-7FA3-DDC3-2667-63F4812062AD}"/>
              </a:ext>
            </a:extLst>
          </p:cNvPr>
          <p:cNvSpPr txBox="1"/>
          <p:nvPr/>
        </p:nvSpPr>
        <p:spPr>
          <a:xfrm>
            <a:off x="7831119" y="4187272"/>
            <a:ext cx="3020786"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8-15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7801185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6200000">
            <a:off x="2243243" y="188646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3E9D04F2-95E6-CA14-CAF3-5A2D71C3B20A}"/>
              </a:ext>
            </a:extLst>
          </p:cNvPr>
          <p:cNvSpPr/>
          <p:nvPr/>
        </p:nvSpPr>
        <p:spPr>
          <a:xfrm>
            <a:off x="2954243" y="558008"/>
            <a:ext cx="6283514" cy="260616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en-US" altLang="zh-CN" sz="2000" kern="100" dirty="0">
                <a:solidFill>
                  <a:schemeClr val="tx1"/>
                </a:solidFill>
                <a:effectLst/>
                <a:latin typeface="+mn-ea"/>
                <a:cs typeface="宋体" panose="02010600030101010101" pitchFamily="2" charset="-122"/>
              </a:rPr>
              <a:t>   </a:t>
            </a:r>
            <a:r>
              <a:rPr lang="zh-CN" altLang="zh-CN" sz="2000" kern="100" dirty="0">
                <a:solidFill>
                  <a:schemeClr val="tx1"/>
                </a:solidFill>
                <a:effectLst/>
                <a:latin typeface="+mn-ea"/>
                <a:cs typeface="宋体" panose="02010600030101010101" pitchFamily="2" charset="-122"/>
              </a:rPr>
              <a:t>在</a:t>
            </a:r>
            <a:r>
              <a:rPr lang="en-US" altLang="zh-CN" sz="2000" kern="100" dirty="0">
                <a:solidFill>
                  <a:schemeClr val="tx1"/>
                </a:solidFill>
                <a:effectLst/>
                <a:latin typeface="+mn-ea"/>
                <a:cs typeface="宋体" panose="02010600030101010101" pitchFamily="2" charset="-122"/>
              </a:rPr>
              <a:t>After Effects</a:t>
            </a:r>
            <a:r>
              <a:rPr lang="zh-CN" altLang="zh-CN" sz="2000" kern="100" dirty="0">
                <a:solidFill>
                  <a:schemeClr val="tx1"/>
                </a:solidFill>
                <a:effectLst/>
                <a:latin typeface="+mn-ea"/>
                <a:cs typeface="宋体" panose="02010600030101010101" pitchFamily="2" charset="-122"/>
              </a:rPr>
              <a:t>的三维坐标系中， 用户在操作三维图层对象时，可以根据轴向来对物体进行定位，而“工具”面板中共有</a:t>
            </a:r>
            <a:r>
              <a:rPr lang="en-US" altLang="zh-CN" sz="2000" kern="100" dirty="0">
                <a:solidFill>
                  <a:schemeClr val="tx1"/>
                </a:solidFill>
                <a:effectLst/>
                <a:latin typeface="+mn-ea"/>
                <a:cs typeface="宋体" panose="02010600030101010101" pitchFamily="2" charset="-122"/>
              </a:rPr>
              <a:t>3</a:t>
            </a:r>
            <a:r>
              <a:rPr lang="zh-CN" altLang="zh-CN" sz="2000" kern="100" dirty="0">
                <a:solidFill>
                  <a:schemeClr val="tx1"/>
                </a:solidFill>
                <a:effectLst/>
                <a:latin typeface="+mn-ea"/>
                <a:cs typeface="宋体" panose="02010600030101010101" pitchFamily="2" charset="-122"/>
              </a:rPr>
              <a:t>种定位三维对象坐标的工具来为设计师使用，如图</a:t>
            </a:r>
            <a:r>
              <a:rPr lang="en-US" altLang="zh-CN" sz="2000" kern="100" dirty="0">
                <a:solidFill>
                  <a:schemeClr val="tx1"/>
                </a:solidFill>
                <a:effectLst/>
                <a:latin typeface="+mn-ea"/>
                <a:cs typeface="宋体" panose="02010600030101010101" pitchFamily="2" charset="-122"/>
              </a:rPr>
              <a:t>8-16</a:t>
            </a:r>
            <a:r>
              <a:rPr lang="zh-CN" altLang="zh-CN" sz="2000" kern="100" dirty="0">
                <a:solidFill>
                  <a:schemeClr val="tx1"/>
                </a:solidFill>
                <a:effectLst/>
                <a:latin typeface="+mn-ea"/>
                <a:cs typeface="宋体" panose="02010600030101010101" pitchFamily="2" charset="-122"/>
              </a:rPr>
              <a:t>所示。</a:t>
            </a:r>
            <a:endParaRPr lang="zh-CN" altLang="zh-CN" sz="2000" kern="100" dirty="0">
              <a:solidFill>
                <a:schemeClr val="tx1"/>
              </a:solidFill>
              <a:effectLst/>
              <a:latin typeface="+mn-ea"/>
              <a:cs typeface="Times New Roman" panose="02020603050405020304" pitchFamily="18" charset="0"/>
            </a:endParaRPr>
          </a:p>
        </p:txBody>
      </p:sp>
      <p:grpSp>
        <p:nvGrpSpPr>
          <p:cNvPr id="20" name="组合 19">
            <a:extLst>
              <a:ext uri="{FF2B5EF4-FFF2-40B4-BE49-F238E27FC236}">
                <a16:creationId xmlns:a16="http://schemas.microsoft.com/office/drawing/2014/main" id="{62DA1BC7-1472-1577-917B-0FC0406DC201}"/>
              </a:ext>
            </a:extLst>
          </p:cNvPr>
          <p:cNvGrpSpPr/>
          <p:nvPr/>
        </p:nvGrpSpPr>
        <p:grpSpPr>
          <a:xfrm>
            <a:off x="53900" y="1497840"/>
            <a:ext cx="2161837" cy="918222"/>
            <a:chOff x="53900" y="1497840"/>
            <a:chExt cx="2161837" cy="918222"/>
          </a:xfrm>
        </p:grpSpPr>
        <p:sp>
          <p:nvSpPr>
            <p:cNvPr id="11" name="矩形: 圆角 10">
              <a:extLst>
                <a:ext uri="{FF2B5EF4-FFF2-40B4-BE49-F238E27FC236}">
                  <a16:creationId xmlns:a16="http://schemas.microsoft.com/office/drawing/2014/main" id="{A9FF8703-E7EF-32F6-E62F-79F1471A7D1C}"/>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FC5463BD-861E-688B-ED40-EE23E9EBAE4F}"/>
                </a:ext>
              </a:extLst>
            </p:cNvPr>
            <p:cNvSpPr txBox="1"/>
            <p:nvPr/>
          </p:nvSpPr>
          <p:spPr>
            <a:xfrm>
              <a:off x="53900" y="1619077"/>
              <a:ext cx="2064281"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三维图层的坐标系统</a:t>
              </a:r>
              <a:endParaRPr lang="zh-CN" altLang="en-US" sz="2000" b="1" dirty="0">
                <a:solidFill>
                  <a:schemeClr val="bg1"/>
                </a:solidFill>
              </a:endParaRPr>
            </a:p>
          </p:txBody>
        </p:sp>
      </p:grpSp>
      <p:pic>
        <p:nvPicPr>
          <p:cNvPr id="21" name="图片 20">
            <a:extLst>
              <a:ext uri="{FF2B5EF4-FFF2-40B4-BE49-F238E27FC236}">
                <a16:creationId xmlns:a16="http://schemas.microsoft.com/office/drawing/2014/main" id="{7A5905FA-1E29-BDB1-B01E-1CD5243DBD80}"/>
              </a:ext>
            </a:extLst>
          </p:cNvPr>
          <p:cNvPicPr>
            <a:picLocks noChangeAspect="1"/>
          </p:cNvPicPr>
          <p:nvPr/>
        </p:nvPicPr>
        <p:blipFill>
          <a:blip r:embed="rId3"/>
          <a:stretch>
            <a:fillRect/>
          </a:stretch>
        </p:blipFill>
        <p:spPr>
          <a:xfrm>
            <a:off x="2710863" y="3693826"/>
            <a:ext cx="9127351" cy="873615"/>
          </a:xfrm>
          <a:prstGeom prst="rect">
            <a:avLst/>
          </a:prstGeom>
        </p:spPr>
      </p:pic>
      <p:sp>
        <p:nvSpPr>
          <p:cNvPr id="23" name="文本框 22">
            <a:extLst>
              <a:ext uri="{FF2B5EF4-FFF2-40B4-BE49-F238E27FC236}">
                <a16:creationId xmlns:a16="http://schemas.microsoft.com/office/drawing/2014/main" id="{CC7EF511-46FA-25DF-0E65-ABAF445F5D3D}"/>
              </a:ext>
            </a:extLst>
          </p:cNvPr>
          <p:cNvSpPr txBox="1"/>
          <p:nvPr/>
        </p:nvSpPr>
        <p:spPr>
          <a:xfrm>
            <a:off x="5600932" y="4843523"/>
            <a:ext cx="288036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8-16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7064406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6200000">
            <a:off x="2261490" y="19025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3E9D04F2-95E6-CA14-CAF3-5A2D71C3B20A}"/>
              </a:ext>
            </a:extLst>
          </p:cNvPr>
          <p:cNvSpPr/>
          <p:nvPr/>
        </p:nvSpPr>
        <p:spPr>
          <a:xfrm>
            <a:off x="2682919" y="3382390"/>
            <a:ext cx="4324588" cy="302103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b="1" kern="100" dirty="0">
                <a:solidFill>
                  <a:schemeClr val="tx1"/>
                </a:solidFill>
                <a:effectLst/>
                <a:latin typeface="+mn-ea"/>
                <a:cs typeface="宋体" panose="02010600030101010101" pitchFamily="2" charset="-122"/>
              </a:rPr>
              <a:t>2.</a:t>
            </a:r>
            <a:r>
              <a:rPr lang="zh-CN" altLang="zh-CN" sz="1800" b="1" kern="100" dirty="0">
                <a:solidFill>
                  <a:schemeClr val="tx1"/>
                </a:solidFill>
                <a:effectLst/>
                <a:latin typeface="+mn-ea"/>
                <a:cs typeface="宋体" panose="02010600030101010101" pitchFamily="2" charset="-122"/>
              </a:rPr>
              <a:t>世界轴模式</a:t>
            </a:r>
            <a:endParaRPr lang="zh-CN" altLang="zh-CN" sz="1800" kern="100" dirty="0">
              <a:solidFill>
                <a:schemeClr val="tx1"/>
              </a:solidFill>
              <a:effectLst/>
              <a:latin typeface="+mn-ea"/>
              <a:cs typeface="Times New Roman" panose="02020603050405020304" pitchFamily="18" charset="0"/>
            </a:endParaRPr>
          </a:p>
          <a:p>
            <a:pPr indent="304800" algn="just">
              <a:lnSpc>
                <a:spcPct val="150000"/>
              </a:lnSpc>
            </a:pPr>
            <a:r>
              <a:rPr lang="zh-CN" altLang="zh-CN" sz="1800" kern="100" dirty="0">
                <a:solidFill>
                  <a:schemeClr val="tx1"/>
                </a:solidFill>
                <a:effectLst/>
                <a:latin typeface="+mn-ea"/>
                <a:cs typeface="宋体" panose="02010600030101010101" pitchFamily="2" charset="-122"/>
              </a:rPr>
              <a:t>“世界轴模式”则基于空间中的绝对坐标系进行对齐，无论如何旋转三维图层，基坐标轴始终对齐于三维空间的三维坐标系，并且坐标轴本身不会发生方向的改变，延伸方向也始终不变。如图</a:t>
            </a:r>
            <a:r>
              <a:rPr lang="en-US" altLang="zh-CN" sz="1800" kern="100" dirty="0">
                <a:solidFill>
                  <a:schemeClr val="tx1"/>
                </a:solidFill>
                <a:effectLst/>
                <a:latin typeface="+mn-ea"/>
                <a:cs typeface="宋体" panose="02010600030101010101" pitchFamily="2" charset="-122"/>
              </a:rPr>
              <a:t>8-18</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grpSp>
        <p:nvGrpSpPr>
          <p:cNvPr id="9" name="组合 8">
            <a:extLst>
              <a:ext uri="{FF2B5EF4-FFF2-40B4-BE49-F238E27FC236}">
                <a16:creationId xmlns:a16="http://schemas.microsoft.com/office/drawing/2014/main" id="{8F5CBC17-9384-659A-4F6C-07CAD64587FE}"/>
              </a:ext>
            </a:extLst>
          </p:cNvPr>
          <p:cNvGrpSpPr/>
          <p:nvPr/>
        </p:nvGrpSpPr>
        <p:grpSpPr>
          <a:xfrm>
            <a:off x="53900" y="1497840"/>
            <a:ext cx="2161837" cy="918222"/>
            <a:chOff x="53900" y="1497840"/>
            <a:chExt cx="2161837" cy="918222"/>
          </a:xfrm>
        </p:grpSpPr>
        <p:sp>
          <p:nvSpPr>
            <p:cNvPr id="11" name="矩形: 圆角 10">
              <a:extLst>
                <a:ext uri="{FF2B5EF4-FFF2-40B4-BE49-F238E27FC236}">
                  <a16:creationId xmlns:a16="http://schemas.microsoft.com/office/drawing/2014/main" id="{EA4B16BC-3FB7-8186-14C0-C42C6E38EBFC}"/>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488CE4AB-A27F-E83C-F084-BE44189BFD52}"/>
                </a:ext>
              </a:extLst>
            </p:cNvPr>
            <p:cNvSpPr txBox="1"/>
            <p:nvPr/>
          </p:nvSpPr>
          <p:spPr>
            <a:xfrm>
              <a:off x="53900" y="1619077"/>
              <a:ext cx="2064281"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三维图层的坐标系统</a:t>
              </a:r>
              <a:endParaRPr lang="zh-CN" altLang="en-US" sz="2000" b="1" dirty="0">
                <a:solidFill>
                  <a:schemeClr val="bg1"/>
                </a:solidFill>
              </a:endParaRPr>
            </a:p>
          </p:txBody>
        </p:sp>
      </p:grpSp>
      <p:pic>
        <p:nvPicPr>
          <p:cNvPr id="20" name="图片 19">
            <a:extLst>
              <a:ext uri="{FF2B5EF4-FFF2-40B4-BE49-F238E27FC236}">
                <a16:creationId xmlns:a16="http://schemas.microsoft.com/office/drawing/2014/main" id="{0AE82BC2-83E9-A306-99D5-8D6E5FB3CC2C}"/>
              </a:ext>
            </a:extLst>
          </p:cNvPr>
          <p:cNvPicPr>
            <a:picLocks noChangeAspect="1"/>
          </p:cNvPicPr>
          <p:nvPr/>
        </p:nvPicPr>
        <p:blipFill>
          <a:blip r:embed="rId3"/>
          <a:stretch>
            <a:fillRect/>
          </a:stretch>
        </p:blipFill>
        <p:spPr>
          <a:xfrm>
            <a:off x="7272615" y="3604138"/>
            <a:ext cx="4174125" cy="2577539"/>
          </a:xfrm>
          <a:prstGeom prst="rect">
            <a:avLst/>
          </a:prstGeom>
        </p:spPr>
      </p:pic>
      <p:sp>
        <p:nvSpPr>
          <p:cNvPr id="22" name="文本框 21">
            <a:extLst>
              <a:ext uri="{FF2B5EF4-FFF2-40B4-BE49-F238E27FC236}">
                <a16:creationId xmlns:a16="http://schemas.microsoft.com/office/drawing/2014/main" id="{97DE3AF4-9BFB-61B9-4095-60C59638DB3A}"/>
              </a:ext>
            </a:extLst>
          </p:cNvPr>
          <p:cNvSpPr txBox="1"/>
          <p:nvPr/>
        </p:nvSpPr>
        <p:spPr>
          <a:xfrm>
            <a:off x="6310318" y="6173235"/>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8-18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3" name="矩形: 圆角 22">
            <a:extLst>
              <a:ext uri="{FF2B5EF4-FFF2-40B4-BE49-F238E27FC236}">
                <a16:creationId xmlns:a16="http://schemas.microsoft.com/office/drawing/2014/main" id="{0ECD8568-78AE-57BA-F95E-02870D8F5E82}"/>
              </a:ext>
            </a:extLst>
          </p:cNvPr>
          <p:cNvSpPr/>
          <p:nvPr/>
        </p:nvSpPr>
        <p:spPr>
          <a:xfrm>
            <a:off x="2682919" y="205366"/>
            <a:ext cx="5285925" cy="282742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b="1" kern="100" dirty="0">
                <a:solidFill>
                  <a:schemeClr val="tx1"/>
                </a:solidFill>
                <a:effectLst/>
                <a:latin typeface="+mn-ea"/>
                <a:cs typeface="宋体" panose="02010600030101010101" pitchFamily="2" charset="-122"/>
              </a:rPr>
              <a:t>1.</a:t>
            </a:r>
            <a:r>
              <a:rPr lang="zh-CN" altLang="zh-CN" sz="1800" b="1" kern="100" dirty="0">
                <a:solidFill>
                  <a:schemeClr val="tx1"/>
                </a:solidFill>
                <a:effectLst/>
                <a:latin typeface="+mn-ea"/>
                <a:cs typeface="宋体" panose="02010600030101010101" pitchFamily="2" charset="-122"/>
              </a:rPr>
              <a:t>本地轴模式</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kern="100" dirty="0">
                <a:solidFill>
                  <a:schemeClr val="tx1"/>
                </a:solidFill>
                <a:effectLst/>
                <a:latin typeface="+mn-ea"/>
                <a:cs typeface="宋体" panose="02010600030101010101" pitchFamily="2" charset="-122"/>
              </a:rPr>
              <a:t>“本地轴模式”采用的是对象自身的表面作为对齐的依据，如图</a:t>
            </a:r>
            <a:r>
              <a:rPr lang="en-US" altLang="zh-CN" sz="1800" kern="100" dirty="0">
                <a:solidFill>
                  <a:schemeClr val="tx1"/>
                </a:solidFill>
                <a:effectLst/>
                <a:latin typeface="+mn-ea"/>
                <a:cs typeface="宋体" panose="02010600030101010101" pitchFamily="2" charset="-122"/>
              </a:rPr>
              <a:t>8-17</a:t>
            </a:r>
            <a:r>
              <a:rPr lang="zh-CN" altLang="zh-CN" sz="1800" kern="100" dirty="0">
                <a:solidFill>
                  <a:schemeClr val="tx1"/>
                </a:solidFill>
                <a:effectLst/>
                <a:latin typeface="+mn-ea"/>
                <a:cs typeface="宋体" panose="02010600030101010101" pitchFamily="2" charset="-122"/>
              </a:rPr>
              <a:t>所示。如果当前选择对象与世界坐标系不一致，可以调节“本地轴模式”的轴向使其坐标对齐世界坐标系。其中红色轴代表</a:t>
            </a:r>
            <a:r>
              <a:rPr lang="en-US" altLang="zh-CN" sz="1800" kern="100" dirty="0">
                <a:solidFill>
                  <a:schemeClr val="tx1"/>
                </a:solidFill>
                <a:effectLst/>
                <a:latin typeface="+mn-ea"/>
                <a:cs typeface="宋体" panose="02010600030101010101" pitchFamily="2" charset="-122"/>
              </a:rPr>
              <a:t>X</a:t>
            </a:r>
            <a:r>
              <a:rPr lang="zh-CN" altLang="zh-CN" sz="1800" kern="100" dirty="0">
                <a:solidFill>
                  <a:schemeClr val="tx1"/>
                </a:solidFill>
                <a:effectLst/>
                <a:latin typeface="+mn-ea"/>
                <a:cs typeface="宋体" panose="02010600030101010101" pitchFamily="2" charset="-122"/>
              </a:rPr>
              <a:t>轴，绿色轴代表</a:t>
            </a:r>
            <a:r>
              <a:rPr lang="en-US" altLang="zh-CN" sz="1800" kern="100" dirty="0">
                <a:solidFill>
                  <a:schemeClr val="tx1"/>
                </a:solidFill>
                <a:effectLst/>
                <a:latin typeface="+mn-ea"/>
                <a:cs typeface="宋体" panose="02010600030101010101" pitchFamily="2" charset="-122"/>
              </a:rPr>
              <a:t>Y</a:t>
            </a:r>
            <a:r>
              <a:rPr lang="zh-CN" altLang="zh-CN" sz="1800" kern="100" dirty="0">
                <a:solidFill>
                  <a:schemeClr val="tx1"/>
                </a:solidFill>
                <a:effectLst/>
                <a:latin typeface="+mn-ea"/>
                <a:cs typeface="宋体" panose="02010600030101010101" pitchFamily="2" charset="-122"/>
              </a:rPr>
              <a:t>轴，蓝色轴代表</a:t>
            </a:r>
            <a:r>
              <a:rPr lang="en-US" altLang="zh-CN" sz="1800" kern="100" dirty="0">
                <a:solidFill>
                  <a:schemeClr val="tx1"/>
                </a:solidFill>
                <a:effectLst/>
                <a:latin typeface="+mn-ea"/>
                <a:cs typeface="宋体" panose="02010600030101010101" pitchFamily="2" charset="-122"/>
              </a:rPr>
              <a:t>Z</a:t>
            </a:r>
            <a:r>
              <a:rPr lang="zh-CN" altLang="zh-CN" sz="1800" kern="100" dirty="0">
                <a:solidFill>
                  <a:schemeClr val="tx1"/>
                </a:solidFill>
                <a:effectLst/>
                <a:latin typeface="+mn-ea"/>
                <a:cs typeface="宋体" panose="02010600030101010101" pitchFamily="2" charset="-122"/>
              </a:rPr>
              <a:t>轴。</a:t>
            </a:r>
            <a:endParaRPr lang="zh-CN" altLang="zh-CN" sz="1800" kern="100" dirty="0">
              <a:solidFill>
                <a:schemeClr val="tx1"/>
              </a:solidFill>
              <a:effectLst/>
              <a:latin typeface="+mn-ea"/>
              <a:cs typeface="Times New Roman" panose="02020603050405020304" pitchFamily="18" charset="0"/>
            </a:endParaRPr>
          </a:p>
          <a:p>
            <a:pPr algn="ctr">
              <a:lnSpc>
                <a:spcPct val="150000"/>
              </a:lnSpc>
            </a:pPr>
            <a:endParaRPr lang="zh-CN"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4" name="图片 23">
            <a:extLst>
              <a:ext uri="{FF2B5EF4-FFF2-40B4-BE49-F238E27FC236}">
                <a16:creationId xmlns:a16="http://schemas.microsoft.com/office/drawing/2014/main" id="{2C7FB947-C7FC-D425-056F-8017FFE85AE9}"/>
              </a:ext>
            </a:extLst>
          </p:cNvPr>
          <p:cNvPicPr>
            <a:picLocks noChangeAspect="1"/>
          </p:cNvPicPr>
          <p:nvPr/>
        </p:nvPicPr>
        <p:blipFill>
          <a:blip r:embed="rId4"/>
          <a:stretch>
            <a:fillRect/>
          </a:stretch>
        </p:blipFill>
        <p:spPr>
          <a:xfrm>
            <a:off x="8223931" y="205366"/>
            <a:ext cx="3746462" cy="2360934"/>
          </a:xfrm>
          <a:prstGeom prst="rect">
            <a:avLst/>
          </a:prstGeom>
        </p:spPr>
      </p:pic>
      <p:sp>
        <p:nvSpPr>
          <p:cNvPr id="25" name="文本框 24">
            <a:extLst>
              <a:ext uri="{FF2B5EF4-FFF2-40B4-BE49-F238E27FC236}">
                <a16:creationId xmlns:a16="http://schemas.microsoft.com/office/drawing/2014/main" id="{59F91DB7-C3B1-B4D4-EC5F-E4CB6188B1F4}"/>
              </a:ext>
            </a:extLst>
          </p:cNvPr>
          <p:cNvSpPr txBox="1"/>
          <p:nvPr/>
        </p:nvSpPr>
        <p:spPr>
          <a:xfrm>
            <a:off x="7049162" y="2521680"/>
            <a:ext cx="609600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8-17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2932422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6200000">
            <a:off x="2244440" y="1837222"/>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3E9D04F2-95E6-CA14-CAF3-5A2D71C3B20A}"/>
              </a:ext>
            </a:extLst>
          </p:cNvPr>
          <p:cNvSpPr/>
          <p:nvPr/>
        </p:nvSpPr>
        <p:spPr>
          <a:xfrm>
            <a:off x="2718912" y="247304"/>
            <a:ext cx="7004207" cy="318169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b="1" kern="100" dirty="0">
                <a:solidFill>
                  <a:schemeClr val="tx1"/>
                </a:solidFill>
                <a:effectLst/>
                <a:latin typeface="+mn-ea"/>
                <a:cs typeface="宋体" panose="02010600030101010101" pitchFamily="2" charset="-122"/>
              </a:rPr>
              <a:t>3.</a:t>
            </a:r>
            <a:r>
              <a:rPr lang="zh-CN" altLang="zh-CN" sz="1800" b="1" kern="100" dirty="0">
                <a:solidFill>
                  <a:schemeClr val="tx1"/>
                </a:solidFill>
                <a:effectLst/>
                <a:latin typeface="+mn-ea"/>
                <a:cs typeface="宋体" panose="02010600030101010101" pitchFamily="2" charset="-122"/>
              </a:rPr>
              <a:t>视图轴模式</a:t>
            </a:r>
            <a:endParaRPr lang="zh-CN" altLang="zh-CN" sz="1800" kern="100" dirty="0">
              <a:solidFill>
                <a:schemeClr val="tx1"/>
              </a:solidFill>
              <a:effectLst/>
              <a:latin typeface="+mn-ea"/>
              <a:cs typeface="Times New Roman" panose="02020603050405020304" pitchFamily="18" charset="0"/>
            </a:endParaRPr>
          </a:p>
          <a:p>
            <a:pPr indent="304800" algn="just">
              <a:lnSpc>
                <a:spcPct val="150000"/>
              </a:lnSpc>
            </a:pPr>
            <a:r>
              <a:rPr lang="zh-CN" altLang="zh-CN" sz="1800" kern="100" dirty="0">
                <a:solidFill>
                  <a:schemeClr val="tx1"/>
                </a:solidFill>
                <a:effectLst/>
                <a:latin typeface="+mn-ea"/>
                <a:cs typeface="宋体" panose="02010600030101010101" pitchFamily="2" charset="-122"/>
              </a:rPr>
              <a:t>“视图轴模式”对齐于用户进行观察的视图轴向。如果在一个自定义视图中对一个三维图层进行了旋转操作，在此之后还对该图层进行了各种变换操作，该图层的轴向仍然垂直于对应的视图。</a:t>
            </a:r>
            <a:endParaRPr lang="zh-CN" altLang="zh-CN" sz="1800" kern="100" dirty="0">
              <a:solidFill>
                <a:schemeClr val="tx1"/>
              </a:solidFill>
              <a:effectLst/>
              <a:latin typeface="+mn-ea"/>
              <a:cs typeface="Times New Roman" panose="02020603050405020304" pitchFamily="18" charset="0"/>
            </a:endParaRPr>
          </a:p>
          <a:p>
            <a:pPr indent="304800" algn="just">
              <a:lnSpc>
                <a:spcPct val="150000"/>
              </a:lnSpc>
            </a:pPr>
            <a:r>
              <a:rPr lang="zh-CN" altLang="zh-CN" sz="1800" kern="100" dirty="0">
                <a:solidFill>
                  <a:schemeClr val="tx1"/>
                </a:solidFill>
                <a:effectLst/>
                <a:latin typeface="+mn-ea"/>
                <a:cs typeface="宋体" panose="02010600030101010101" pitchFamily="2" charset="-122"/>
              </a:rPr>
              <a:t>对于摄像机视图和自定义视图，由于它们同属于透视图，所以开启后还可以像在三维软件中观察各个视角的实时图像，但是如果没有激活那么只有</a:t>
            </a:r>
            <a:r>
              <a:rPr lang="en-US" altLang="zh-CN" sz="1800" kern="100" dirty="0">
                <a:solidFill>
                  <a:schemeClr val="tx1"/>
                </a:solidFill>
                <a:effectLst/>
                <a:latin typeface="+mn-ea"/>
                <a:cs typeface="宋体" panose="02010600030101010101" pitchFamily="2" charset="-122"/>
              </a:rPr>
              <a:t>XY</a:t>
            </a:r>
            <a:r>
              <a:rPr lang="zh-CN" altLang="zh-CN" sz="1800" kern="100" dirty="0">
                <a:solidFill>
                  <a:schemeClr val="tx1"/>
                </a:solidFill>
                <a:effectLst/>
                <a:latin typeface="+mn-ea"/>
                <a:cs typeface="宋体" panose="02010600030101010101" pitchFamily="2" charset="-122"/>
              </a:rPr>
              <a:t>两个轴向，如图</a:t>
            </a:r>
            <a:r>
              <a:rPr lang="en-US" altLang="zh-CN" sz="1800" kern="100" dirty="0">
                <a:solidFill>
                  <a:schemeClr val="tx1"/>
                </a:solidFill>
                <a:effectLst/>
                <a:latin typeface="+mn-ea"/>
                <a:cs typeface="宋体" panose="02010600030101010101" pitchFamily="2" charset="-122"/>
              </a:rPr>
              <a:t>8-19</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grpSp>
        <p:nvGrpSpPr>
          <p:cNvPr id="4" name="组合 3">
            <a:extLst>
              <a:ext uri="{FF2B5EF4-FFF2-40B4-BE49-F238E27FC236}">
                <a16:creationId xmlns:a16="http://schemas.microsoft.com/office/drawing/2014/main" id="{378DF887-12CE-3052-D664-0672C863076F}"/>
              </a:ext>
            </a:extLst>
          </p:cNvPr>
          <p:cNvGrpSpPr/>
          <p:nvPr/>
        </p:nvGrpSpPr>
        <p:grpSpPr>
          <a:xfrm>
            <a:off x="68903" y="1432526"/>
            <a:ext cx="2161837" cy="918222"/>
            <a:chOff x="53900" y="1497840"/>
            <a:chExt cx="2161837" cy="918222"/>
          </a:xfrm>
        </p:grpSpPr>
        <p:sp>
          <p:nvSpPr>
            <p:cNvPr id="5" name="矩形: 圆角 4">
              <a:extLst>
                <a:ext uri="{FF2B5EF4-FFF2-40B4-BE49-F238E27FC236}">
                  <a16:creationId xmlns:a16="http://schemas.microsoft.com/office/drawing/2014/main" id="{4BC0C4DB-7B94-81CF-EF05-EC0660347D2F}"/>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6B287E91-5AE6-1E5E-72AD-DE17E8A46745}"/>
                </a:ext>
              </a:extLst>
            </p:cNvPr>
            <p:cNvSpPr txBox="1"/>
            <p:nvPr/>
          </p:nvSpPr>
          <p:spPr>
            <a:xfrm>
              <a:off x="53900" y="1619077"/>
              <a:ext cx="2064281"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三维图层的坐标系统</a:t>
              </a:r>
              <a:endParaRPr lang="zh-CN" altLang="en-US" sz="2000" b="1" dirty="0">
                <a:solidFill>
                  <a:schemeClr val="bg1"/>
                </a:solidFill>
              </a:endParaRPr>
            </a:p>
          </p:txBody>
        </p:sp>
      </p:grpSp>
      <p:pic>
        <p:nvPicPr>
          <p:cNvPr id="12" name="图片 11">
            <a:extLst>
              <a:ext uri="{FF2B5EF4-FFF2-40B4-BE49-F238E27FC236}">
                <a16:creationId xmlns:a16="http://schemas.microsoft.com/office/drawing/2014/main" id="{F9D3E61B-6E45-AFF9-8971-C9EA7DC81075}"/>
              </a:ext>
            </a:extLst>
          </p:cNvPr>
          <p:cNvPicPr>
            <a:picLocks noChangeAspect="1"/>
          </p:cNvPicPr>
          <p:nvPr/>
        </p:nvPicPr>
        <p:blipFill>
          <a:blip r:embed="rId3"/>
          <a:stretch>
            <a:fillRect/>
          </a:stretch>
        </p:blipFill>
        <p:spPr>
          <a:xfrm>
            <a:off x="3032125" y="3747770"/>
            <a:ext cx="6534788" cy="2306766"/>
          </a:xfrm>
          <a:prstGeom prst="rect">
            <a:avLst/>
          </a:prstGeom>
        </p:spPr>
      </p:pic>
      <p:sp>
        <p:nvSpPr>
          <p:cNvPr id="21" name="文本框 20">
            <a:extLst>
              <a:ext uri="{FF2B5EF4-FFF2-40B4-BE49-F238E27FC236}">
                <a16:creationId xmlns:a16="http://schemas.microsoft.com/office/drawing/2014/main" id="{A52C8009-30AB-EA6B-43B9-68FCEF2EC5DE}"/>
              </a:ext>
            </a:extLst>
          </p:cNvPr>
          <p:cNvSpPr txBox="1"/>
          <p:nvPr/>
        </p:nvSpPr>
        <p:spPr>
          <a:xfrm>
            <a:off x="3251519" y="5912924"/>
            <a:ext cx="609600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8-19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6514821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6200000">
            <a:off x="2251097" y="98411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3E9D04F2-95E6-CA14-CAF3-5A2D71C3B20A}"/>
              </a:ext>
            </a:extLst>
          </p:cNvPr>
          <p:cNvSpPr/>
          <p:nvPr/>
        </p:nvSpPr>
        <p:spPr>
          <a:xfrm>
            <a:off x="2563146" y="329784"/>
            <a:ext cx="4574264" cy="135165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defTabSz="913765">
              <a:lnSpc>
                <a:spcPct val="140000"/>
              </a:lnSpc>
              <a:buSzPct val="25000"/>
              <a:defRPr/>
            </a:pPr>
            <a:r>
              <a:rPr lang="zh-CN" altLang="zh-CN" sz="1800" kern="100" dirty="0">
                <a:solidFill>
                  <a:schemeClr val="tx1"/>
                </a:solidFill>
                <a:effectLst/>
                <a:latin typeface="+mn-ea"/>
                <a:cs typeface="宋体" panose="02010600030101010101" pitchFamily="2" charset="-122"/>
              </a:rPr>
              <a:t>在上方的面板中找到“视图”按钮，随后点击视图选项，即可打开相应的对话框，从而进行相应的设置，如图</a:t>
            </a:r>
            <a:r>
              <a:rPr lang="en-US" altLang="zh-CN" sz="1800" kern="100" dirty="0">
                <a:solidFill>
                  <a:schemeClr val="tx1"/>
                </a:solidFill>
                <a:effectLst/>
                <a:latin typeface="+mn-ea"/>
                <a:cs typeface="宋体" panose="02010600030101010101" pitchFamily="2" charset="-122"/>
              </a:rPr>
              <a:t>8-20</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grpSp>
        <p:nvGrpSpPr>
          <p:cNvPr id="4" name="组合 3">
            <a:extLst>
              <a:ext uri="{FF2B5EF4-FFF2-40B4-BE49-F238E27FC236}">
                <a16:creationId xmlns:a16="http://schemas.microsoft.com/office/drawing/2014/main" id="{9788F493-7A0B-F2F2-A15F-28D4F756E682}"/>
              </a:ext>
            </a:extLst>
          </p:cNvPr>
          <p:cNvGrpSpPr/>
          <p:nvPr/>
        </p:nvGrpSpPr>
        <p:grpSpPr>
          <a:xfrm>
            <a:off x="61295" y="595487"/>
            <a:ext cx="2161837" cy="918222"/>
            <a:chOff x="53900" y="1497840"/>
            <a:chExt cx="2161837" cy="918222"/>
          </a:xfrm>
        </p:grpSpPr>
        <p:sp>
          <p:nvSpPr>
            <p:cNvPr id="6" name="矩形: 圆角 5">
              <a:extLst>
                <a:ext uri="{FF2B5EF4-FFF2-40B4-BE49-F238E27FC236}">
                  <a16:creationId xmlns:a16="http://schemas.microsoft.com/office/drawing/2014/main" id="{E639EDDE-1AE9-3AC6-EE05-E499FE9C1C99}"/>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6BAED2AD-D80F-5576-16B7-8DFAA52DC96B}"/>
                </a:ext>
              </a:extLst>
            </p:cNvPr>
            <p:cNvSpPr txBox="1"/>
            <p:nvPr/>
          </p:nvSpPr>
          <p:spPr>
            <a:xfrm>
              <a:off x="53900" y="1619077"/>
              <a:ext cx="2064281"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三维图层的坐标系统</a:t>
              </a:r>
              <a:endParaRPr lang="zh-CN" altLang="en-US" sz="2000" b="1" dirty="0">
                <a:solidFill>
                  <a:schemeClr val="bg1"/>
                </a:solidFill>
              </a:endParaRPr>
            </a:p>
          </p:txBody>
        </p:sp>
      </p:grpSp>
      <p:pic>
        <p:nvPicPr>
          <p:cNvPr id="8" name="图片 7">
            <a:extLst>
              <a:ext uri="{FF2B5EF4-FFF2-40B4-BE49-F238E27FC236}">
                <a16:creationId xmlns:a16="http://schemas.microsoft.com/office/drawing/2014/main" id="{9F4A1869-E7ED-53FF-6684-09BFEE343ADE}"/>
              </a:ext>
            </a:extLst>
          </p:cNvPr>
          <p:cNvPicPr>
            <a:picLocks noChangeAspect="1"/>
          </p:cNvPicPr>
          <p:nvPr/>
        </p:nvPicPr>
        <p:blipFill>
          <a:blip r:embed="rId3"/>
          <a:stretch>
            <a:fillRect/>
          </a:stretch>
        </p:blipFill>
        <p:spPr>
          <a:xfrm>
            <a:off x="2514159" y="1921222"/>
            <a:ext cx="3183914" cy="3444581"/>
          </a:xfrm>
          <a:prstGeom prst="rect">
            <a:avLst/>
          </a:prstGeom>
        </p:spPr>
      </p:pic>
      <p:sp>
        <p:nvSpPr>
          <p:cNvPr id="11" name="文本框 10">
            <a:extLst>
              <a:ext uri="{FF2B5EF4-FFF2-40B4-BE49-F238E27FC236}">
                <a16:creationId xmlns:a16="http://schemas.microsoft.com/office/drawing/2014/main" id="{7BF586C1-A8F6-1766-48FF-A4BEDF865929}"/>
              </a:ext>
            </a:extLst>
          </p:cNvPr>
          <p:cNvSpPr txBox="1"/>
          <p:nvPr/>
        </p:nvSpPr>
        <p:spPr>
          <a:xfrm>
            <a:off x="916770" y="5334259"/>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8-20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矩形: 圆角 11">
            <a:extLst>
              <a:ext uri="{FF2B5EF4-FFF2-40B4-BE49-F238E27FC236}">
                <a16:creationId xmlns:a16="http://schemas.microsoft.com/office/drawing/2014/main" id="{9E11047E-DCC3-2461-3120-724BF7B180AA}"/>
              </a:ext>
            </a:extLst>
          </p:cNvPr>
          <p:cNvSpPr/>
          <p:nvPr/>
        </p:nvSpPr>
        <p:spPr>
          <a:xfrm>
            <a:off x="5978977" y="1805355"/>
            <a:ext cx="4339181" cy="237440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defTabSz="913765">
              <a:lnSpc>
                <a:spcPct val="140000"/>
              </a:lnSpc>
              <a:buSzPct val="25000"/>
              <a:defRPr/>
            </a:pPr>
            <a:r>
              <a:rPr lang="zh-CN" altLang="zh-CN" sz="1800" kern="100" dirty="0">
                <a:solidFill>
                  <a:schemeClr val="tx1"/>
                </a:solidFill>
                <a:effectLst/>
                <a:latin typeface="+mn-ea"/>
                <a:cs typeface="宋体" panose="02010600030101010101" pitchFamily="2" charset="-122"/>
              </a:rPr>
              <a:t>如果要更方便的使用三维空间参考坐标系，则可以在“合成”面板下方的“选择网格和参考线选项”，点击后从下拉列表中选择“</a:t>
            </a:r>
            <a:r>
              <a:rPr lang="en-US" altLang="zh-CN" sz="1800" kern="100" dirty="0">
                <a:solidFill>
                  <a:schemeClr val="tx1"/>
                </a:solidFill>
                <a:effectLst/>
                <a:latin typeface="+mn-ea"/>
                <a:cs typeface="宋体" panose="02010600030101010101" pitchFamily="2" charset="-122"/>
              </a:rPr>
              <a:t>3D</a:t>
            </a:r>
            <a:r>
              <a:rPr lang="zh-CN" altLang="zh-CN" sz="1800" kern="100" dirty="0">
                <a:solidFill>
                  <a:schemeClr val="tx1"/>
                </a:solidFill>
                <a:effectLst/>
                <a:latin typeface="+mn-ea"/>
                <a:cs typeface="宋体" panose="02010600030101010101" pitchFamily="2" charset="-122"/>
              </a:rPr>
              <a:t>参考轴”选项来设置三维参考坐标，如图</a:t>
            </a:r>
            <a:r>
              <a:rPr lang="en-US" altLang="zh-CN" sz="1800" kern="100" dirty="0">
                <a:solidFill>
                  <a:schemeClr val="tx1"/>
                </a:solidFill>
                <a:effectLst/>
                <a:latin typeface="+mn-ea"/>
                <a:cs typeface="宋体" panose="02010600030101010101" pitchFamily="2" charset="-122"/>
              </a:rPr>
              <a:t>8-21</a:t>
            </a:r>
            <a:r>
              <a:rPr lang="zh-CN" altLang="zh-CN" sz="1800" kern="100" dirty="0">
                <a:solidFill>
                  <a:schemeClr val="tx1"/>
                </a:solidFill>
                <a:effectLst/>
                <a:latin typeface="+mn-ea"/>
                <a:cs typeface="宋体" panose="02010600030101010101" pitchFamily="2" charset="-122"/>
              </a:rPr>
              <a:t>和图</a:t>
            </a:r>
            <a:r>
              <a:rPr lang="en-US" altLang="zh-CN" sz="1800" kern="100" dirty="0">
                <a:solidFill>
                  <a:schemeClr val="tx1"/>
                </a:solidFill>
                <a:effectLst/>
                <a:latin typeface="+mn-ea"/>
                <a:cs typeface="宋体" panose="02010600030101010101" pitchFamily="2" charset="-122"/>
              </a:rPr>
              <a:t>8-22</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pic>
        <p:nvPicPr>
          <p:cNvPr id="20" name="图片 19">
            <a:extLst>
              <a:ext uri="{FF2B5EF4-FFF2-40B4-BE49-F238E27FC236}">
                <a16:creationId xmlns:a16="http://schemas.microsoft.com/office/drawing/2014/main" id="{1D957269-CFDA-CBBE-05F3-F7395D84CC94}"/>
              </a:ext>
            </a:extLst>
          </p:cNvPr>
          <p:cNvPicPr>
            <a:picLocks noChangeAspect="1"/>
          </p:cNvPicPr>
          <p:nvPr/>
        </p:nvPicPr>
        <p:blipFill>
          <a:blip r:embed="rId4"/>
          <a:stretch>
            <a:fillRect/>
          </a:stretch>
        </p:blipFill>
        <p:spPr>
          <a:xfrm>
            <a:off x="10417628" y="1917687"/>
            <a:ext cx="1758043" cy="1575310"/>
          </a:xfrm>
          <a:prstGeom prst="rect">
            <a:avLst/>
          </a:prstGeom>
        </p:spPr>
      </p:pic>
      <p:sp>
        <p:nvSpPr>
          <p:cNvPr id="22" name="文本框 21">
            <a:extLst>
              <a:ext uri="{FF2B5EF4-FFF2-40B4-BE49-F238E27FC236}">
                <a16:creationId xmlns:a16="http://schemas.microsoft.com/office/drawing/2014/main" id="{16DAA4E3-F00A-D546-C63C-1A0385682F21}"/>
              </a:ext>
            </a:extLst>
          </p:cNvPr>
          <p:cNvSpPr txBox="1"/>
          <p:nvPr/>
        </p:nvSpPr>
        <p:spPr>
          <a:xfrm>
            <a:off x="8248649" y="3474063"/>
            <a:ext cx="609600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8-21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3" name="图片 22">
            <a:extLst>
              <a:ext uri="{FF2B5EF4-FFF2-40B4-BE49-F238E27FC236}">
                <a16:creationId xmlns:a16="http://schemas.microsoft.com/office/drawing/2014/main" id="{CD6AA4FE-A24B-83E2-E8AE-0B505D966E37}"/>
              </a:ext>
            </a:extLst>
          </p:cNvPr>
          <p:cNvPicPr>
            <a:picLocks noChangeAspect="1"/>
          </p:cNvPicPr>
          <p:nvPr/>
        </p:nvPicPr>
        <p:blipFill>
          <a:blip r:embed="rId5"/>
          <a:stretch>
            <a:fillRect/>
          </a:stretch>
        </p:blipFill>
        <p:spPr>
          <a:xfrm>
            <a:off x="6043872" y="4391014"/>
            <a:ext cx="4635855" cy="1886490"/>
          </a:xfrm>
          <a:prstGeom prst="rect">
            <a:avLst/>
          </a:prstGeom>
        </p:spPr>
      </p:pic>
      <p:sp>
        <p:nvSpPr>
          <p:cNvPr id="25" name="文本框 24">
            <a:extLst>
              <a:ext uri="{FF2B5EF4-FFF2-40B4-BE49-F238E27FC236}">
                <a16:creationId xmlns:a16="http://schemas.microsoft.com/office/drawing/2014/main" id="{30CA53F0-623E-40A1-981E-24FCD0C40658}"/>
              </a:ext>
            </a:extLst>
          </p:cNvPr>
          <p:cNvSpPr txBox="1"/>
          <p:nvPr/>
        </p:nvSpPr>
        <p:spPr>
          <a:xfrm>
            <a:off x="5312439" y="6249038"/>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8-22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8165932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57250"/>
            <a:ext cx="1415772" cy="461665"/>
          </a:xfrm>
          <a:prstGeom prst="rect">
            <a:avLst/>
          </a:prstGeom>
          <a:noFill/>
        </p:spPr>
        <p:txBody>
          <a:bodyPr wrap="none" rtlCol="0">
            <a:spAutoFit/>
          </a:bodyPr>
          <a:lstStyle/>
          <a:p>
            <a:pPr algn="ctr"/>
            <a:r>
              <a:rPr lang="zh-CN" altLang="en-US" sz="2400" b="1" dirty="0">
                <a:solidFill>
                  <a:schemeClr val="bg1"/>
                </a:solidFill>
              </a:rPr>
              <a:t>本章导读</a:t>
            </a:r>
          </a:p>
        </p:txBody>
      </p:sp>
      <p:sp>
        <p:nvSpPr>
          <p:cNvPr id="6" name="文本框 5"/>
          <p:cNvSpPr txBox="1"/>
          <p:nvPr>
            <p:custDataLst>
              <p:tags r:id="rId2"/>
            </p:custDataLst>
          </p:nvPr>
        </p:nvSpPr>
        <p:spPr>
          <a:xfrm>
            <a:off x="501789" y="2027709"/>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学习目标</a:t>
            </a:r>
          </a:p>
        </p:txBody>
      </p:sp>
      <p:sp>
        <p:nvSpPr>
          <p:cNvPr id="55" name="等腰三角形 54"/>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838298" y="395021"/>
            <a:ext cx="8961120" cy="600577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53027" y="452052"/>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5"/>
            </p:custDataLst>
          </p:nvPr>
        </p:nvSpPr>
        <p:spPr bwMode="auto">
          <a:xfrm rot="10800000">
            <a:off x="11183798" y="5799875"/>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450688" y="793923"/>
            <a:ext cx="7736339" cy="5178725"/>
          </a:xfrm>
          <a:prstGeom prst="rect">
            <a:avLst/>
          </a:prstGeom>
          <a:noFill/>
        </p:spPr>
        <p:txBody>
          <a:bodyPr wrap="square" rtlCol="0">
            <a:spAutoFit/>
          </a:bodyPr>
          <a:lstStyle/>
          <a:p>
            <a:pPr indent="304800" algn="just">
              <a:lnSpc>
                <a:spcPct val="150000"/>
              </a:lnSpc>
            </a:pPr>
            <a:r>
              <a:rPr lang="en-US" altLang="zh-CN" sz="3200" kern="100" dirty="0">
                <a:effectLst/>
                <a:latin typeface="+mn-ea"/>
                <a:cs typeface="宋体" panose="02010600030101010101" pitchFamily="2" charset="-122"/>
              </a:rPr>
              <a:t>    </a:t>
            </a:r>
            <a:r>
              <a:rPr lang="zh-CN" altLang="zh-CN" sz="3200" kern="100" dirty="0">
                <a:effectLst/>
                <a:latin typeface="+mn-ea"/>
                <a:cs typeface="宋体" panose="02010600030101010101" pitchFamily="2" charset="-122"/>
              </a:rPr>
              <a:t>在</a:t>
            </a:r>
            <a:r>
              <a:rPr lang="en-US" altLang="zh-CN" sz="3200" kern="100" dirty="0">
                <a:effectLst/>
                <a:latin typeface="+mn-ea"/>
                <a:cs typeface="宋体" panose="02010600030101010101" pitchFamily="2" charset="-122"/>
              </a:rPr>
              <a:t>After Effects</a:t>
            </a:r>
            <a:r>
              <a:rPr lang="zh-CN" altLang="zh-CN" sz="3200" kern="100" dirty="0">
                <a:effectLst/>
                <a:latin typeface="+mn-ea"/>
                <a:cs typeface="宋体" panose="02010600030101010101" pitchFamily="2" charset="-122"/>
              </a:rPr>
              <a:t>效果的制作中，有时二维的平面或许已经满足不了效果的需求，这时便会用到三维功能来进行效果的制作。而三维空间，就是日常生活中的立体空间，也就是指由长、宽、高三个维度所构成的空间，不仅可以给制作者提供更多的发挥空间，还可以给作品增添更加立体的效果。</a:t>
            </a:r>
            <a:endParaRPr lang="zh-CN" altLang="zh-CN" sz="3200" kern="100" dirty="0">
              <a:effectLst/>
              <a:latin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28419892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3E9D04F2-95E6-CA14-CAF3-5A2D71C3B20A}"/>
              </a:ext>
            </a:extLst>
          </p:cNvPr>
          <p:cNvSpPr/>
          <p:nvPr/>
        </p:nvSpPr>
        <p:spPr>
          <a:xfrm>
            <a:off x="2525881" y="296045"/>
            <a:ext cx="4805648" cy="222240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b="1" kern="100" dirty="0">
                <a:solidFill>
                  <a:schemeClr val="tx1"/>
                </a:solidFill>
                <a:effectLst/>
                <a:latin typeface="+mn-ea"/>
                <a:cs typeface="宋体" panose="02010600030101010101" pitchFamily="2" charset="-122"/>
              </a:rPr>
              <a:t>1.</a:t>
            </a:r>
            <a:r>
              <a:rPr lang="zh-CN" altLang="zh-CN" sz="1800" b="1" kern="100" dirty="0">
                <a:solidFill>
                  <a:schemeClr val="tx1"/>
                </a:solidFill>
                <a:effectLst/>
                <a:latin typeface="+mn-ea"/>
                <a:cs typeface="宋体" panose="02010600030101010101" pitchFamily="2" charset="-122"/>
              </a:rPr>
              <a:t>移动三维图层</a:t>
            </a:r>
            <a:endParaRPr lang="zh-CN" altLang="zh-CN" sz="1800" kern="100" dirty="0">
              <a:solidFill>
                <a:schemeClr val="tx1"/>
              </a:solidFill>
              <a:effectLst/>
              <a:latin typeface="+mn-ea"/>
              <a:cs typeface="Times New Roman" panose="02020603050405020304" pitchFamily="18" charset="0"/>
            </a:endParaRPr>
          </a:p>
          <a:p>
            <a:pPr indent="304800" algn="just">
              <a:lnSpc>
                <a:spcPct val="150000"/>
              </a:lnSpc>
            </a:pPr>
            <a:r>
              <a:rPr lang="zh-CN" altLang="zh-CN" sz="1800" kern="100" dirty="0">
                <a:solidFill>
                  <a:schemeClr val="tx1"/>
                </a:solidFill>
                <a:effectLst/>
                <a:latin typeface="+mn-ea"/>
                <a:cs typeface="宋体" panose="02010600030101010101" pitchFamily="2" charset="-122"/>
              </a:rPr>
              <a:t>用户在三维空间中，如果要移动三维图层，方法主要有以下两种。</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kern="100" dirty="0">
                <a:solidFill>
                  <a:schemeClr val="tx1"/>
                </a:solidFill>
                <a:effectLst/>
                <a:latin typeface="+mn-ea"/>
                <a:cs typeface="宋体" panose="02010600030101010101" pitchFamily="2" charset="-122"/>
              </a:rPr>
              <a:t>第</a:t>
            </a:r>
            <a:r>
              <a:rPr lang="en-US" altLang="zh-CN" sz="1800" kern="100" dirty="0">
                <a:solidFill>
                  <a:schemeClr val="tx1"/>
                </a:solidFill>
                <a:effectLst/>
                <a:latin typeface="+mn-ea"/>
                <a:cs typeface="宋体" panose="02010600030101010101" pitchFamily="2" charset="-122"/>
              </a:rPr>
              <a:t>1</a:t>
            </a:r>
            <a:r>
              <a:rPr lang="zh-CN" altLang="zh-CN" sz="1800" kern="100" dirty="0">
                <a:solidFill>
                  <a:schemeClr val="tx1"/>
                </a:solidFill>
                <a:effectLst/>
                <a:latin typeface="+mn-ea"/>
                <a:cs typeface="宋体" panose="02010600030101010101" pitchFamily="2" charset="-122"/>
              </a:rPr>
              <a:t>种：在“时间轴”面板可以将对应图层中的“位置”属性进行调节，如图</a:t>
            </a:r>
            <a:r>
              <a:rPr lang="en-US" altLang="zh-CN" sz="1800" kern="100" dirty="0">
                <a:solidFill>
                  <a:schemeClr val="tx1"/>
                </a:solidFill>
                <a:effectLst/>
                <a:latin typeface="+mn-ea"/>
                <a:cs typeface="宋体" panose="02010600030101010101" pitchFamily="2" charset="-122"/>
              </a:rPr>
              <a:t>8-23</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sp>
        <p:nvSpPr>
          <p:cNvPr id="7" name="矩形: 圆角 6">
            <a:extLst>
              <a:ext uri="{FF2B5EF4-FFF2-40B4-BE49-F238E27FC236}">
                <a16:creationId xmlns:a16="http://schemas.microsoft.com/office/drawing/2014/main" id="{DFDFCC7B-F229-A7E0-7FFA-8AB3296AFC8D}"/>
              </a:ext>
            </a:extLst>
          </p:cNvPr>
          <p:cNvSpPr/>
          <p:nvPr/>
        </p:nvSpPr>
        <p:spPr>
          <a:xfrm>
            <a:off x="3570916" y="4519170"/>
            <a:ext cx="3570119" cy="182374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defTabSz="913765">
              <a:lnSpc>
                <a:spcPct val="140000"/>
              </a:lnSpc>
              <a:buSzPct val="25000"/>
              <a:defRPr/>
            </a:pPr>
            <a:r>
              <a:rPr lang="zh-CN" altLang="zh-CN" sz="1800" kern="100" dirty="0">
                <a:solidFill>
                  <a:schemeClr val="tx1"/>
                </a:solidFill>
                <a:effectLst/>
                <a:latin typeface="+mn-ea"/>
                <a:cs typeface="宋体" panose="02010600030101010101" pitchFamily="2" charset="-122"/>
              </a:rPr>
              <a:t>第</a:t>
            </a:r>
            <a:r>
              <a:rPr lang="en-US" altLang="zh-CN" sz="1800" kern="100" dirty="0">
                <a:solidFill>
                  <a:schemeClr val="tx1"/>
                </a:solidFill>
                <a:effectLst/>
                <a:latin typeface="+mn-ea"/>
                <a:cs typeface="宋体" panose="02010600030101010101" pitchFamily="2" charset="-122"/>
              </a:rPr>
              <a:t>2</a:t>
            </a:r>
            <a:r>
              <a:rPr lang="zh-CN" altLang="zh-CN" sz="1800" kern="100" dirty="0">
                <a:solidFill>
                  <a:schemeClr val="tx1"/>
                </a:solidFill>
                <a:effectLst/>
                <a:latin typeface="+mn-ea"/>
                <a:cs typeface="宋体" panose="02010600030101010101" pitchFamily="2" charset="-122"/>
              </a:rPr>
              <a:t>种：在上方找到“合成”按钮，随后使用“选取工具”可以直接在三维图层的轴向上移动三维图层，如图</a:t>
            </a:r>
            <a:r>
              <a:rPr lang="en-US" altLang="zh-CN" sz="1800" kern="100" dirty="0">
                <a:solidFill>
                  <a:schemeClr val="tx1"/>
                </a:solidFill>
                <a:effectLst/>
                <a:latin typeface="+mn-ea"/>
                <a:cs typeface="宋体" panose="02010600030101010101" pitchFamily="2" charset="-122"/>
              </a:rPr>
              <a:t>8-24</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grpSp>
        <p:nvGrpSpPr>
          <p:cNvPr id="3" name="组合 2">
            <a:extLst>
              <a:ext uri="{FF2B5EF4-FFF2-40B4-BE49-F238E27FC236}">
                <a16:creationId xmlns:a16="http://schemas.microsoft.com/office/drawing/2014/main" id="{5242DC7C-4D6C-EC72-72A0-5BBA71567337}"/>
              </a:ext>
            </a:extLst>
          </p:cNvPr>
          <p:cNvGrpSpPr/>
          <p:nvPr/>
        </p:nvGrpSpPr>
        <p:grpSpPr>
          <a:xfrm>
            <a:off x="68903" y="868868"/>
            <a:ext cx="2161837" cy="918222"/>
            <a:chOff x="53900" y="1497840"/>
            <a:chExt cx="2161837" cy="918222"/>
          </a:xfrm>
        </p:grpSpPr>
        <p:sp>
          <p:nvSpPr>
            <p:cNvPr id="5" name="矩形: 圆角 4">
              <a:extLst>
                <a:ext uri="{FF2B5EF4-FFF2-40B4-BE49-F238E27FC236}">
                  <a16:creationId xmlns:a16="http://schemas.microsoft.com/office/drawing/2014/main" id="{5D125C66-65FA-DEAA-0715-CCFFED51E95B}"/>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CB711777-34AD-0BF3-A184-D7770CA7D12F}"/>
                </a:ext>
              </a:extLst>
            </p:cNvPr>
            <p:cNvSpPr txBox="1"/>
            <p:nvPr/>
          </p:nvSpPr>
          <p:spPr>
            <a:xfrm>
              <a:off x="53900" y="1619077"/>
              <a:ext cx="2064281"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三维图层的基本操作</a:t>
              </a:r>
              <a:endParaRPr lang="zh-CN" altLang="en-US" sz="2000" b="1" dirty="0">
                <a:solidFill>
                  <a:schemeClr val="bg1"/>
                </a:solidFill>
              </a:endParaRPr>
            </a:p>
          </p:txBody>
        </p:sp>
      </p:grpSp>
      <p:pic>
        <p:nvPicPr>
          <p:cNvPr id="9" name="图片 8">
            <a:extLst>
              <a:ext uri="{FF2B5EF4-FFF2-40B4-BE49-F238E27FC236}">
                <a16:creationId xmlns:a16="http://schemas.microsoft.com/office/drawing/2014/main" id="{47C8AD61-7B3F-63A5-1AE2-28C1E291D07C}"/>
              </a:ext>
            </a:extLst>
          </p:cNvPr>
          <p:cNvPicPr>
            <a:picLocks noChangeAspect="1"/>
          </p:cNvPicPr>
          <p:nvPr/>
        </p:nvPicPr>
        <p:blipFill>
          <a:blip r:embed="rId3"/>
          <a:stretch>
            <a:fillRect/>
          </a:stretch>
        </p:blipFill>
        <p:spPr>
          <a:xfrm>
            <a:off x="2525881" y="2661243"/>
            <a:ext cx="6716090" cy="1694790"/>
          </a:xfrm>
          <a:prstGeom prst="rect">
            <a:avLst/>
          </a:prstGeom>
        </p:spPr>
      </p:pic>
      <p:sp>
        <p:nvSpPr>
          <p:cNvPr id="12" name="文本框 11">
            <a:extLst>
              <a:ext uri="{FF2B5EF4-FFF2-40B4-BE49-F238E27FC236}">
                <a16:creationId xmlns:a16="http://schemas.microsoft.com/office/drawing/2014/main" id="{97E98919-54DE-C04E-7BB9-76B5EFE25CE1}"/>
              </a:ext>
            </a:extLst>
          </p:cNvPr>
          <p:cNvSpPr txBox="1"/>
          <p:nvPr/>
        </p:nvSpPr>
        <p:spPr>
          <a:xfrm>
            <a:off x="6616759" y="3198809"/>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8-23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id="{B3CF4362-05EF-2CF0-B147-B4D7E2EB8D3B}"/>
              </a:ext>
            </a:extLst>
          </p:cNvPr>
          <p:cNvPicPr>
            <a:picLocks noChangeAspect="1"/>
          </p:cNvPicPr>
          <p:nvPr/>
        </p:nvPicPr>
        <p:blipFill>
          <a:blip r:embed="rId4"/>
          <a:stretch>
            <a:fillRect/>
          </a:stretch>
        </p:blipFill>
        <p:spPr>
          <a:xfrm>
            <a:off x="7429499" y="4460336"/>
            <a:ext cx="3213826" cy="1882584"/>
          </a:xfrm>
          <a:prstGeom prst="rect">
            <a:avLst/>
          </a:prstGeom>
        </p:spPr>
      </p:pic>
      <p:sp>
        <p:nvSpPr>
          <p:cNvPr id="22" name="文本框 21">
            <a:extLst>
              <a:ext uri="{FF2B5EF4-FFF2-40B4-BE49-F238E27FC236}">
                <a16:creationId xmlns:a16="http://schemas.microsoft.com/office/drawing/2014/main" id="{04B48366-2EF8-B8A4-4DD1-00B306549BC9}"/>
              </a:ext>
            </a:extLst>
          </p:cNvPr>
          <p:cNvSpPr txBox="1"/>
          <p:nvPr/>
        </p:nvSpPr>
        <p:spPr>
          <a:xfrm>
            <a:off x="6061982" y="6331764"/>
            <a:ext cx="6359978"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8-24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9829056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3E9D04F2-95E6-CA14-CAF3-5A2D71C3B20A}"/>
              </a:ext>
            </a:extLst>
          </p:cNvPr>
          <p:cNvSpPr/>
          <p:nvPr/>
        </p:nvSpPr>
        <p:spPr>
          <a:xfrm>
            <a:off x="2515041" y="353279"/>
            <a:ext cx="6553306" cy="146341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b="1" kern="100" dirty="0">
                <a:solidFill>
                  <a:schemeClr val="tx1"/>
                </a:solidFill>
                <a:effectLst/>
                <a:latin typeface="+mn-ea"/>
                <a:cs typeface="宋体" panose="02010600030101010101" pitchFamily="2" charset="-122"/>
              </a:rPr>
              <a:t>2.</a:t>
            </a:r>
            <a:r>
              <a:rPr lang="zh-CN" altLang="zh-CN" sz="1800" b="1" kern="100" dirty="0">
                <a:solidFill>
                  <a:schemeClr val="tx1"/>
                </a:solidFill>
                <a:effectLst/>
                <a:latin typeface="+mn-ea"/>
                <a:cs typeface="宋体" panose="02010600030101010101" pitchFamily="2" charset="-122"/>
              </a:rPr>
              <a:t>旋转三维图层</a:t>
            </a:r>
            <a:endParaRPr lang="zh-CN" altLang="zh-CN" sz="1800" kern="100" dirty="0">
              <a:solidFill>
                <a:schemeClr val="tx1"/>
              </a:solidFill>
              <a:effectLst/>
              <a:latin typeface="+mn-ea"/>
              <a:cs typeface="Times New Roman" panose="02020603050405020304" pitchFamily="18" charset="0"/>
            </a:endParaRPr>
          </a:p>
          <a:p>
            <a:pPr indent="304800" algn="just">
              <a:lnSpc>
                <a:spcPct val="150000"/>
              </a:lnSpc>
            </a:pPr>
            <a:r>
              <a:rPr lang="zh-CN" altLang="zh-CN" sz="1800" kern="100" dirty="0">
                <a:solidFill>
                  <a:schemeClr val="tx1"/>
                </a:solidFill>
                <a:effectLst/>
                <a:latin typeface="+mn-ea"/>
                <a:cs typeface="宋体" panose="02010600030101010101" pitchFamily="2" charset="-122"/>
              </a:rPr>
              <a:t>操作键盘快捷键</a:t>
            </a:r>
            <a:r>
              <a:rPr lang="en-US" altLang="zh-CN" sz="1800" kern="100" dirty="0">
                <a:solidFill>
                  <a:schemeClr val="tx1"/>
                </a:solidFill>
                <a:effectLst/>
                <a:latin typeface="+mn-ea"/>
                <a:cs typeface="宋体" panose="02010600030101010101" pitchFamily="2" charset="-122"/>
              </a:rPr>
              <a:t>R</a:t>
            </a:r>
            <a:r>
              <a:rPr lang="zh-CN" altLang="zh-CN" sz="1800" kern="100" dirty="0">
                <a:solidFill>
                  <a:schemeClr val="tx1"/>
                </a:solidFill>
                <a:effectLst/>
                <a:latin typeface="+mn-ea"/>
                <a:cs typeface="宋体" panose="02010600030101010101" pitchFamily="2" charset="-122"/>
              </a:rPr>
              <a:t>键，即可展开三维图层的“旋转”属性，其中可操作的参数包括“方向”“</a:t>
            </a:r>
            <a:r>
              <a:rPr lang="en-US" altLang="zh-CN" sz="1800" kern="100" dirty="0">
                <a:solidFill>
                  <a:schemeClr val="tx1"/>
                </a:solidFill>
                <a:effectLst/>
                <a:latin typeface="+mn-ea"/>
                <a:cs typeface="宋体" panose="02010600030101010101" pitchFamily="2" charset="-122"/>
              </a:rPr>
              <a:t>X</a:t>
            </a:r>
            <a:r>
              <a:rPr lang="zh-CN" altLang="zh-CN" sz="1800" kern="100" dirty="0">
                <a:solidFill>
                  <a:schemeClr val="tx1"/>
                </a:solidFill>
                <a:effectLst/>
                <a:latin typeface="+mn-ea"/>
                <a:cs typeface="宋体" panose="02010600030101010101" pitchFamily="2" charset="-122"/>
              </a:rPr>
              <a:t>轴旋转”“</a:t>
            </a:r>
            <a:r>
              <a:rPr lang="en-US" altLang="zh-CN" sz="1800" kern="100" dirty="0">
                <a:solidFill>
                  <a:schemeClr val="tx1"/>
                </a:solidFill>
                <a:effectLst/>
                <a:latin typeface="+mn-ea"/>
                <a:cs typeface="宋体" panose="02010600030101010101" pitchFamily="2" charset="-122"/>
              </a:rPr>
              <a:t>Y</a:t>
            </a:r>
            <a:r>
              <a:rPr lang="zh-CN" altLang="zh-CN" sz="1800" kern="100" dirty="0">
                <a:solidFill>
                  <a:schemeClr val="tx1"/>
                </a:solidFill>
                <a:effectLst/>
                <a:latin typeface="+mn-ea"/>
                <a:cs typeface="宋体" panose="02010600030101010101" pitchFamily="2" charset="-122"/>
              </a:rPr>
              <a:t>轴旋转”“</a:t>
            </a:r>
            <a:r>
              <a:rPr lang="en-US" altLang="zh-CN" sz="1800" kern="100" dirty="0">
                <a:solidFill>
                  <a:schemeClr val="tx1"/>
                </a:solidFill>
                <a:effectLst/>
                <a:latin typeface="+mn-ea"/>
                <a:cs typeface="宋体" panose="02010600030101010101" pitchFamily="2" charset="-122"/>
              </a:rPr>
              <a:t>Z</a:t>
            </a:r>
            <a:r>
              <a:rPr lang="zh-CN" altLang="zh-CN" sz="1800" kern="100" dirty="0">
                <a:solidFill>
                  <a:schemeClr val="tx1"/>
                </a:solidFill>
                <a:effectLst/>
                <a:latin typeface="+mn-ea"/>
                <a:cs typeface="宋体" panose="02010600030101010101" pitchFamily="2" charset="-122"/>
              </a:rPr>
              <a:t>轴旋转”</a:t>
            </a:r>
            <a:r>
              <a:rPr lang="en-US" altLang="zh-CN" sz="1800" kern="100" dirty="0">
                <a:solidFill>
                  <a:schemeClr val="tx1"/>
                </a:solidFill>
                <a:effectLst/>
                <a:latin typeface="+mn-ea"/>
                <a:cs typeface="宋体" panose="02010600030101010101" pitchFamily="2" charset="-122"/>
              </a:rPr>
              <a:t>4</a:t>
            </a:r>
            <a:r>
              <a:rPr lang="zh-CN" altLang="zh-CN" sz="1800" kern="100" dirty="0">
                <a:solidFill>
                  <a:schemeClr val="tx1"/>
                </a:solidFill>
                <a:effectLst/>
                <a:latin typeface="+mn-ea"/>
                <a:cs typeface="宋体" panose="02010600030101010101" pitchFamily="2" charset="-122"/>
              </a:rPr>
              <a:t>个，如图</a:t>
            </a:r>
            <a:r>
              <a:rPr lang="en-US" altLang="zh-CN" sz="1800" kern="100" dirty="0">
                <a:solidFill>
                  <a:schemeClr val="tx1"/>
                </a:solidFill>
                <a:effectLst/>
                <a:latin typeface="+mn-ea"/>
                <a:cs typeface="宋体" panose="02010600030101010101" pitchFamily="2" charset="-122"/>
              </a:rPr>
              <a:t>8-25</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sp>
        <p:nvSpPr>
          <p:cNvPr id="4" name="等腰三角形 3">
            <a:extLst>
              <a:ext uri="{FF2B5EF4-FFF2-40B4-BE49-F238E27FC236}">
                <a16:creationId xmlns:a16="http://schemas.microsoft.com/office/drawing/2014/main" id="{89002744-82E7-133F-0558-9CBA76B04C34}"/>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7197B777-F619-2451-891A-51B53286E029}"/>
              </a:ext>
            </a:extLst>
          </p:cNvPr>
          <p:cNvGrpSpPr/>
          <p:nvPr/>
        </p:nvGrpSpPr>
        <p:grpSpPr>
          <a:xfrm>
            <a:off x="68903" y="868868"/>
            <a:ext cx="2161837" cy="918222"/>
            <a:chOff x="53900" y="1497840"/>
            <a:chExt cx="2161837" cy="918222"/>
          </a:xfrm>
        </p:grpSpPr>
        <p:sp>
          <p:nvSpPr>
            <p:cNvPr id="6" name="矩形: 圆角 5">
              <a:extLst>
                <a:ext uri="{FF2B5EF4-FFF2-40B4-BE49-F238E27FC236}">
                  <a16:creationId xmlns:a16="http://schemas.microsoft.com/office/drawing/2014/main" id="{3CB8E56A-810A-FE47-0F39-B9A2F2A83674}"/>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3B517694-0C95-A7CA-E0D5-8CC1C401D168}"/>
                </a:ext>
              </a:extLst>
            </p:cNvPr>
            <p:cNvSpPr txBox="1"/>
            <p:nvPr/>
          </p:nvSpPr>
          <p:spPr>
            <a:xfrm>
              <a:off x="53900" y="1619077"/>
              <a:ext cx="2064281"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三维图层的基本操作</a:t>
              </a:r>
              <a:endParaRPr lang="zh-CN" altLang="en-US" sz="2000" b="1" dirty="0">
                <a:solidFill>
                  <a:schemeClr val="bg1"/>
                </a:solidFill>
              </a:endParaRPr>
            </a:p>
          </p:txBody>
        </p:sp>
      </p:grpSp>
      <p:pic>
        <p:nvPicPr>
          <p:cNvPr id="11" name="图片 10">
            <a:extLst>
              <a:ext uri="{FF2B5EF4-FFF2-40B4-BE49-F238E27FC236}">
                <a16:creationId xmlns:a16="http://schemas.microsoft.com/office/drawing/2014/main" id="{1FD1FB15-A0F0-8F6C-AF6A-E6E51FD2FBF1}"/>
              </a:ext>
            </a:extLst>
          </p:cNvPr>
          <p:cNvPicPr>
            <a:picLocks noChangeAspect="1"/>
          </p:cNvPicPr>
          <p:nvPr/>
        </p:nvPicPr>
        <p:blipFill>
          <a:blip r:embed="rId3"/>
          <a:stretch>
            <a:fillRect/>
          </a:stretch>
        </p:blipFill>
        <p:spPr>
          <a:xfrm>
            <a:off x="2539753" y="1974748"/>
            <a:ext cx="7469661" cy="1066581"/>
          </a:xfrm>
          <a:prstGeom prst="rect">
            <a:avLst/>
          </a:prstGeom>
        </p:spPr>
      </p:pic>
      <p:sp>
        <p:nvSpPr>
          <p:cNvPr id="12" name="矩形: 圆角 11">
            <a:extLst>
              <a:ext uri="{FF2B5EF4-FFF2-40B4-BE49-F238E27FC236}">
                <a16:creationId xmlns:a16="http://schemas.microsoft.com/office/drawing/2014/main" id="{0CBB0E24-EC80-7C9C-92F8-09B7A0E213CE}"/>
              </a:ext>
            </a:extLst>
          </p:cNvPr>
          <p:cNvSpPr/>
          <p:nvPr/>
        </p:nvSpPr>
        <p:spPr>
          <a:xfrm>
            <a:off x="2539753" y="3575454"/>
            <a:ext cx="7094104" cy="137210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mn-ea"/>
                <a:cs typeface="宋体" panose="02010600030101010101" pitchFamily="2" charset="-122"/>
              </a:rPr>
              <a:t>旋转三维图层的方法主要有以下两种：</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kern="100" dirty="0">
                <a:solidFill>
                  <a:schemeClr val="tx1"/>
                </a:solidFill>
                <a:effectLst/>
                <a:latin typeface="+mn-ea"/>
                <a:cs typeface="宋体" panose="02010600030101010101" pitchFamily="2" charset="-122"/>
              </a:rPr>
              <a:t>第</a:t>
            </a:r>
            <a:r>
              <a:rPr lang="en-US" altLang="zh-CN" sz="1800" kern="100" dirty="0">
                <a:solidFill>
                  <a:schemeClr val="tx1"/>
                </a:solidFill>
                <a:effectLst/>
                <a:latin typeface="+mn-ea"/>
                <a:cs typeface="宋体" panose="02010600030101010101" pitchFamily="2" charset="-122"/>
              </a:rPr>
              <a:t>1</a:t>
            </a:r>
            <a:r>
              <a:rPr lang="zh-CN" altLang="zh-CN" sz="1800" kern="100" dirty="0">
                <a:solidFill>
                  <a:schemeClr val="tx1"/>
                </a:solidFill>
                <a:effectLst/>
                <a:latin typeface="+mn-ea"/>
                <a:cs typeface="宋体" panose="02010600030101010101" pitchFamily="2" charset="-122"/>
              </a:rPr>
              <a:t>种：在“时间轴”面板对应图层的“旋转”属性中，可以直接对三维图层的“方向”属性或旋转属性进行调节，如图</a:t>
            </a:r>
            <a:r>
              <a:rPr lang="en-US" altLang="zh-CN" sz="1800" kern="100" dirty="0">
                <a:solidFill>
                  <a:schemeClr val="tx1"/>
                </a:solidFill>
                <a:effectLst/>
                <a:latin typeface="+mn-ea"/>
                <a:cs typeface="宋体" panose="02010600030101010101" pitchFamily="2" charset="-122"/>
              </a:rPr>
              <a:t>8-26</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sp>
        <p:nvSpPr>
          <p:cNvPr id="21" name="文本框 20">
            <a:extLst>
              <a:ext uri="{FF2B5EF4-FFF2-40B4-BE49-F238E27FC236}">
                <a16:creationId xmlns:a16="http://schemas.microsoft.com/office/drawing/2014/main" id="{0A9E8B09-60EE-543A-C184-328DE1AECCDD}"/>
              </a:ext>
            </a:extLst>
          </p:cNvPr>
          <p:cNvSpPr txBox="1"/>
          <p:nvPr/>
        </p:nvSpPr>
        <p:spPr>
          <a:xfrm>
            <a:off x="2695829" y="2934620"/>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8-25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2" name="图片 21">
            <a:extLst>
              <a:ext uri="{FF2B5EF4-FFF2-40B4-BE49-F238E27FC236}">
                <a16:creationId xmlns:a16="http://schemas.microsoft.com/office/drawing/2014/main" id="{A4A71032-A6E0-58F9-FEE4-4F5608684C71}"/>
              </a:ext>
            </a:extLst>
          </p:cNvPr>
          <p:cNvPicPr>
            <a:picLocks noChangeAspect="1"/>
          </p:cNvPicPr>
          <p:nvPr/>
        </p:nvPicPr>
        <p:blipFill>
          <a:blip r:embed="rId4"/>
          <a:stretch>
            <a:fillRect/>
          </a:stretch>
        </p:blipFill>
        <p:spPr>
          <a:xfrm>
            <a:off x="2461849" y="5128006"/>
            <a:ext cx="8307084" cy="1191155"/>
          </a:xfrm>
          <a:prstGeom prst="rect">
            <a:avLst/>
          </a:prstGeom>
        </p:spPr>
      </p:pic>
      <p:sp>
        <p:nvSpPr>
          <p:cNvPr id="24" name="文本框 23">
            <a:extLst>
              <a:ext uri="{FF2B5EF4-FFF2-40B4-BE49-F238E27FC236}">
                <a16:creationId xmlns:a16="http://schemas.microsoft.com/office/drawing/2014/main" id="{3CE811E2-E5C4-336D-F988-6B8406145E04}"/>
              </a:ext>
            </a:extLst>
          </p:cNvPr>
          <p:cNvSpPr txBox="1"/>
          <p:nvPr/>
        </p:nvSpPr>
        <p:spPr>
          <a:xfrm>
            <a:off x="5543770" y="6358356"/>
            <a:ext cx="6098720"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8-26</a:t>
            </a:r>
            <a:endParaRPr lang="zh-CN" altLang="en-US" dirty="0"/>
          </a:p>
        </p:txBody>
      </p:sp>
    </p:spTree>
    <p:custDataLst>
      <p:tags r:id="rId1"/>
    </p:custDataLst>
    <p:extLst>
      <p:ext uri="{BB962C8B-B14F-4D97-AF65-F5344CB8AC3E}">
        <p14:creationId xmlns:p14="http://schemas.microsoft.com/office/powerpoint/2010/main" val="16070285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A236111F-749C-F325-9265-C769A9AFBE34}"/>
              </a:ext>
            </a:extLst>
          </p:cNvPr>
          <p:cNvSpPr/>
          <p:nvPr/>
        </p:nvSpPr>
        <p:spPr>
          <a:xfrm>
            <a:off x="2563275" y="396999"/>
            <a:ext cx="6684687" cy="344021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en-US" altLang="zh-CN" sz="1800" kern="100" dirty="0">
                <a:solidFill>
                  <a:schemeClr val="tx1"/>
                </a:solidFill>
                <a:effectLst/>
                <a:latin typeface="+mn-ea"/>
                <a:cs typeface="宋体" panose="02010600030101010101" pitchFamily="2" charset="-122"/>
              </a:rPr>
              <a:t>   </a:t>
            </a:r>
            <a:r>
              <a:rPr lang="zh-CN" altLang="zh-CN" sz="1800" kern="100" dirty="0">
                <a:solidFill>
                  <a:schemeClr val="tx1"/>
                </a:solidFill>
                <a:effectLst/>
                <a:latin typeface="+mn-ea"/>
                <a:cs typeface="宋体" panose="02010600030101010101" pitchFamily="2" charset="-122"/>
              </a:rPr>
              <a:t>通过调节“方向”属性的值或者“旋转”属性的值来旋转三维图层，都是以图层的“轴心点”作为基点来旋转图层的。而这两种属性在其本质上其实也稍有不同，使用“方向”属性制作的动画可以产生更加自然平滑的旋转过渡效果，而使用“旋转”属性制作的动画可以更精确地控制旋转的过程。</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kern="100" dirty="0">
                <a:solidFill>
                  <a:schemeClr val="tx1"/>
                </a:solidFill>
                <a:effectLst/>
                <a:latin typeface="+mn-ea"/>
                <a:cs typeface="宋体" panose="02010600030101010101" pitchFamily="2" charset="-122"/>
              </a:rPr>
              <a:t>第</a:t>
            </a:r>
            <a:r>
              <a:rPr lang="en-US" altLang="zh-CN" sz="1800" kern="100" dirty="0">
                <a:solidFill>
                  <a:schemeClr val="tx1"/>
                </a:solidFill>
                <a:effectLst/>
                <a:latin typeface="+mn-ea"/>
                <a:cs typeface="宋体" panose="02010600030101010101" pitchFamily="2" charset="-122"/>
              </a:rPr>
              <a:t>2</a:t>
            </a:r>
            <a:r>
              <a:rPr lang="zh-CN" altLang="zh-CN" sz="1800" kern="100" dirty="0">
                <a:solidFill>
                  <a:schemeClr val="tx1"/>
                </a:solidFill>
                <a:effectLst/>
                <a:latin typeface="+mn-ea"/>
                <a:cs typeface="宋体" panose="02010600030101010101" pitchFamily="2" charset="-122"/>
              </a:rPr>
              <a:t>种：在上面的工具面板中找到“旋转工具”，并且在后面的下拉菜单中可以选择“方向”或“旋转”两种方式对三维图层进行旋转操作，如图</a:t>
            </a:r>
            <a:r>
              <a:rPr lang="en-US" altLang="zh-CN" sz="1800" kern="100" dirty="0">
                <a:solidFill>
                  <a:schemeClr val="tx1"/>
                </a:solidFill>
                <a:effectLst/>
                <a:latin typeface="+mn-ea"/>
                <a:cs typeface="宋体" panose="02010600030101010101" pitchFamily="2" charset="-122"/>
              </a:rPr>
              <a:t>8-27</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sp>
        <p:nvSpPr>
          <p:cNvPr id="11" name="等腰三角形 10">
            <a:extLst>
              <a:ext uri="{FF2B5EF4-FFF2-40B4-BE49-F238E27FC236}">
                <a16:creationId xmlns:a16="http://schemas.microsoft.com/office/drawing/2014/main" id="{33E2257B-2A40-AF06-38AA-087792FF6DB1}"/>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5C186AD7-08BE-9A18-C11F-627C098C718B}"/>
              </a:ext>
            </a:extLst>
          </p:cNvPr>
          <p:cNvGrpSpPr/>
          <p:nvPr/>
        </p:nvGrpSpPr>
        <p:grpSpPr>
          <a:xfrm>
            <a:off x="68903" y="868868"/>
            <a:ext cx="2161837" cy="918222"/>
            <a:chOff x="53900" y="1497840"/>
            <a:chExt cx="2161837" cy="918222"/>
          </a:xfrm>
        </p:grpSpPr>
        <p:sp>
          <p:nvSpPr>
            <p:cNvPr id="20" name="矩形: 圆角 19">
              <a:extLst>
                <a:ext uri="{FF2B5EF4-FFF2-40B4-BE49-F238E27FC236}">
                  <a16:creationId xmlns:a16="http://schemas.microsoft.com/office/drawing/2014/main" id="{C8FBE125-3319-595B-ED1D-4D626D924A27}"/>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DB573BE0-F690-7002-0F8B-19D51408A673}"/>
                </a:ext>
              </a:extLst>
            </p:cNvPr>
            <p:cNvSpPr txBox="1"/>
            <p:nvPr/>
          </p:nvSpPr>
          <p:spPr>
            <a:xfrm>
              <a:off x="53900" y="1619077"/>
              <a:ext cx="2064281"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三维图层的基本操作</a:t>
              </a:r>
              <a:endParaRPr lang="zh-CN" altLang="en-US" sz="2000" b="1" dirty="0">
                <a:solidFill>
                  <a:schemeClr val="bg1"/>
                </a:solidFill>
              </a:endParaRPr>
            </a:p>
          </p:txBody>
        </p:sp>
      </p:grpSp>
      <p:pic>
        <p:nvPicPr>
          <p:cNvPr id="22" name="图片 21">
            <a:extLst>
              <a:ext uri="{FF2B5EF4-FFF2-40B4-BE49-F238E27FC236}">
                <a16:creationId xmlns:a16="http://schemas.microsoft.com/office/drawing/2014/main" id="{9A599C66-F1FC-6FD8-E071-1DE70D6A4903}"/>
              </a:ext>
            </a:extLst>
          </p:cNvPr>
          <p:cNvPicPr>
            <a:picLocks noChangeAspect="1"/>
          </p:cNvPicPr>
          <p:nvPr/>
        </p:nvPicPr>
        <p:blipFill>
          <a:blip r:embed="rId3"/>
          <a:stretch>
            <a:fillRect/>
          </a:stretch>
        </p:blipFill>
        <p:spPr>
          <a:xfrm>
            <a:off x="2601373" y="4064227"/>
            <a:ext cx="9488803" cy="1650773"/>
          </a:xfrm>
          <a:prstGeom prst="rect">
            <a:avLst/>
          </a:prstGeom>
        </p:spPr>
      </p:pic>
      <p:sp>
        <p:nvSpPr>
          <p:cNvPr id="24" name="文本框 23">
            <a:extLst>
              <a:ext uri="{FF2B5EF4-FFF2-40B4-BE49-F238E27FC236}">
                <a16:creationId xmlns:a16="http://schemas.microsoft.com/office/drawing/2014/main" id="{DDB97CD2-5DAE-EA13-4D1B-E34D1E7AABF9}"/>
              </a:ext>
            </a:extLst>
          </p:cNvPr>
          <p:cNvSpPr txBox="1"/>
          <p:nvPr/>
        </p:nvSpPr>
        <p:spPr>
          <a:xfrm>
            <a:off x="4147458" y="5711822"/>
            <a:ext cx="6106884"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8-27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518397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3E9D04F2-95E6-CA14-CAF3-5A2D71C3B20A}"/>
              </a:ext>
            </a:extLst>
          </p:cNvPr>
          <p:cNvSpPr/>
          <p:nvPr/>
        </p:nvSpPr>
        <p:spPr>
          <a:xfrm>
            <a:off x="2601951" y="151990"/>
            <a:ext cx="5535668" cy="310990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en-US" altLang="zh-CN" sz="1800" kern="100" dirty="0">
                <a:solidFill>
                  <a:schemeClr val="tx1"/>
                </a:solidFill>
                <a:effectLst/>
                <a:latin typeface="+mn-ea"/>
                <a:cs typeface="宋体" panose="02010600030101010101" pitchFamily="2" charset="-122"/>
              </a:rPr>
              <a:t>   </a:t>
            </a:r>
            <a:r>
              <a:rPr lang="zh-CN" altLang="zh-CN" sz="1800" kern="100" dirty="0">
                <a:solidFill>
                  <a:schemeClr val="tx1"/>
                </a:solidFill>
                <a:effectLst/>
                <a:latin typeface="+mn-ea"/>
                <a:cs typeface="宋体" panose="02010600030101010101" pitchFamily="2" charset="-122"/>
              </a:rPr>
              <a:t>图层转换为三维图层后，除了会新增“</a:t>
            </a:r>
            <a:r>
              <a:rPr lang="en-US" altLang="zh-CN" sz="1800" kern="100" dirty="0">
                <a:solidFill>
                  <a:schemeClr val="tx1"/>
                </a:solidFill>
                <a:effectLst/>
                <a:latin typeface="+mn-ea"/>
                <a:cs typeface="宋体" panose="02010600030101010101" pitchFamily="2" charset="-122"/>
              </a:rPr>
              <a:t>Z</a:t>
            </a:r>
            <a:r>
              <a:rPr lang="zh-CN" altLang="zh-CN" sz="1800" kern="100" dirty="0">
                <a:solidFill>
                  <a:schemeClr val="tx1"/>
                </a:solidFill>
                <a:effectLst/>
                <a:latin typeface="+mn-ea"/>
                <a:cs typeface="宋体" panose="02010600030101010101" pitchFamily="2" charset="-122"/>
              </a:rPr>
              <a:t>轴”维度属性外，还会在图层下拉菜单的最下方增加一个“材质选项”属性，该属性主要用来设置三维图层与灯光系统之间的关系，如图</a:t>
            </a:r>
            <a:r>
              <a:rPr lang="en-US" altLang="zh-CN" sz="1800" kern="100" dirty="0">
                <a:solidFill>
                  <a:schemeClr val="tx1"/>
                </a:solidFill>
                <a:effectLst/>
                <a:latin typeface="+mn-ea"/>
                <a:cs typeface="宋体" panose="02010600030101010101" pitchFamily="2" charset="-122"/>
              </a:rPr>
              <a:t>8-28</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a:p>
            <a:pPr indent="304800" algn="just">
              <a:lnSpc>
                <a:spcPct val="150000"/>
              </a:lnSpc>
            </a:pPr>
            <a:r>
              <a:rPr lang="zh-CN" altLang="zh-CN" sz="1800" kern="100" dirty="0">
                <a:solidFill>
                  <a:schemeClr val="tx1"/>
                </a:solidFill>
                <a:effectLst/>
                <a:latin typeface="+mn-ea"/>
                <a:cs typeface="宋体" panose="02010600030101010101" pitchFamily="2" charset="-122"/>
              </a:rPr>
              <a:t>但是需要注意一点，只有在场景中已经使用了灯光类效果，那么这些属性才起作用，如果没有灯光效果则此下拉菜单中的选项无效。</a:t>
            </a:r>
            <a:endParaRPr lang="zh-CN" altLang="zh-CN" sz="1800" kern="100" dirty="0">
              <a:solidFill>
                <a:schemeClr val="tx1"/>
              </a:solidFill>
              <a:effectLst/>
              <a:latin typeface="+mn-ea"/>
              <a:cs typeface="Times New Roman" panose="02020603050405020304" pitchFamily="18" charset="0"/>
            </a:endParaRPr>
          </a:p>
        </p:txBody>
      </p:sp>
      <p:sp>
        <p:nvSpPr>
          <p:cNvPr id="3" name="等腰三角形 2">
            <a:extLst>
              <a:ext uri="{FF2B5EF4-FFF2-40B4-BE49-F238E27FC236}">
                <a16:creationId xmlns:a16="http://schemas.microsoft.com/office/drawing/2014/main" id="{6F799FF4-7EA7-4C4A-B660-4FD5575C2DB7}"/>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7B334ED3-BCB9-8765-BB65-D1CFA3096A74}"/>
              </a:ext>
            </a:extLst>
          </p:cNvPr>
          <p:cNvGrpSpPr/>
          <p:nvPr/>
        </p:nvGrpSpPr>
        <p:grpSpPr>
          <a:xfrm>
            <a:off x="66240" y="917064"/>
            <a:ext cx="2161837" cy="918222"/>
            <a:chOff x="53900" y="1497840"/>
            <a:chExt cx="2161837" cy="918222"/>
          </a:xfrm>
        </p:grpSpPr>
        <p:sp>
          <p:nvSpPr>
            <p:cNvPr id="7" name="矩形: 圆角 6">
              <a:extLst>
                <a:ext uri="{FF2B5EF4-FFF2-40B4-BE49-F238E27FC236}">
                  <a16:creationId xmlns:a16="http://schemas.microsoft.com/office/drawing/2014/main" id="{F7E7521A-E96E-2203-E3F8-E03DB91CA67C}"/>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733003AC-FB63-F38F-F2F8-628ED3AE5533}"/>
                </a:ext>
              </a:extLst>
            </p:cNvPr>
            <p:cNvSpPr txBox="1"/>
            <p:nvPr/>
          </p:nvSpPr>
          <p:spPr>
            <a:xfrm>
              <a:off x="53900" y="1619077"/>
              <a:ext cx="2064281"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三维图层的材质属性</a:t>
              </a:r>
              <a:endParaRPr lang="zh-CN" altLang="en-US" sz="2000" b="1" dirty="0">
                <a:solidFill>
                  <a:schemeClr val="bg1"/>
                </a:solidFill>
              </a:endParaRPr>
            </a:p>
          </p:txBody>
        </p:sp>
      </p:grpSp>
      <p:pic>
        <p:nvPicPr>
          <p:cNvPr id="12" name="图片 11">
            <a:extLst>
              <a:ext uri="{FF2B5EF4-FFF2-40B4-BE49-F238E27FC236}">
                <a16:creationId xmlns:a16="http://schemas.microsoft.com/office/drawing/2014/main" id="{0420C05E-540B-940F-F0D2-2AA89DB9A3E5}"/>
              </a:ext>
            </a:extLst>
          </p:cNvPr>
          <p:cNvPicPr>
            <a:picLocks noChangeAspect="1"/>
          </p:cNvPicPr>
          <p:nvPr/>
        </p:nvPicPr>
        <p:blipFill>
          <a:blip r:embed="rId3"/>
          <a:stretch>
            <a:fillRect/>
          </a:stretch>
        </p:blipFill>
        <p:spPr>
          <a:xfrm>
            <a:off x="2732630" y="3596109"/>
            <a:ext cx="7967504" cy="2184205"/>
          </a:xfrm>
          <a:prstGeom prst="rect">
            <a:avLst/>
          </a:prstGeom>
        </p:spPr>
      </p:pic>
      <p:sp>
        <p:nvSpPr>
          <p:cNvPr id="21" name="文本框 20">
            <a:extLst>
              <a:ext uri="{FF2B5EF4-FFF2-40B4-BE49-F238E27FC236}">
                <a16:creationId xmlns:a16="http://schemas.microsoft.com/office/drawing/2014/main" id="{9EC7B711-EB83-6AAD-7BAD-8E139C21586E}"/>
              </a:ext>
            </a:extLst>
          </p:cNvPr>
          <p:cNvSpPr txBox="1"/>
          <p:nvPr/>
        </p:nvSpPr>
        <p:spPr>
          <a:xfrm>
            <a:off x="3490233" y="5682983"/>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8-28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5325978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3E9D04F2-95E6-CA14-CAF3-5A2D71C3B20A}"/>
              </a:ext>
            </a:extLst>
          </p:cNvPr>
          <p:cNvSpPr/>
          <p:nvPr/>
        </p:nvSpPr>
        <p:spPr>
          <a:xfrm>
            <a:off x="2742918" y="978299"/>
            <a:ext cx="4065968" cy="85698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defTabSz="913765">
              <a:lnSpc>
                <a:spcPct val="140000"/>
              </a:lnSpc>
              <a:buSzPct val="25000"/>
              <a:defRPr/>
            </a:pPr>
            <a:r>
              <a:rPr lang="zh-CN" altLang="zh-CN" sz="2000" kern="100" dirty="0">
                <a:solidFill>
                  <a:schemeClr val="tx1"/>
                </a:solidFill>
                <a:effectLst/>
                <a:latin typeface="+mn-ea"/>
                <a:cs typeface="宋体" panose="02010600030101010101" pitchFamily="2" charset="-122"/>
              </a:rPr>
              <a:t>投影：决定三维图层是否投身阴影，如图</a:t>
            </a:r>
            <a:r>
              <a:rPr lang="en-US" altLang="zh-CN" sz="2000" kern="100" dirty="0">
                <a:solidFill>
                  <a:schemeClr val="tx1"/>
                </a:solidFill>
                <a:effectLst/>
                <a:latin typeface="+mn-ea"/>
                <a:cs typeface="宋体" panose="02010600030101010101" pitchFamily="2" charset="-122"/>
              </a:rPr>
              <a:t>8-29</a:t>
            </a:r>
            <a:r>
              <a:rPr lang="zh-CN" altLang="zh-CN" sz="2000" kern="100" dirty="0">
                <a:solidFill>
                  <a:schemeClr val="tx1"/>
                </a:solidFill>
                <a:effectLst/>
                <a:latin typeface="+mn-ea"/>
                <a:cs typeface="宋体" panose="02010600030101010101" pitchFamily="2" charset="-122"/>
              </a:rPr>
              <a:t>所示</a:t>
            </a:r>
            <a:r>
              <a:rPr lang="zh-CN" altLang="zh-CN" sz="1800" kern="100" dirty="0">
                <a:solidFill>
                  <a:schemeClr val="tx1"/>
                </a:solidFill>
                <a:effectLst/>
                <a:latin typeface="+mn-ea"/>
                <a:cs typeface="宋体" panose="02010600030101010101" pitchFamily="2" charset="-122"/>
              </a:rPr>
              <a:t>。</a:t>
            </a:r>
            <a:endParaRPr lang="zh-CN" altLang="zh-CN" sz="1800" kern="100" dirty="0">
              <a:solidFill>
                <a:schemeClr val="tx1"/>
              </a:solidFill>
              <a:effectLst/>
              <a:latin typeface="+mn-ea"/>
              <a:cs typeface="Times New Roman" panose="02020603050405020304" pitchFamily="18" charset="0"/>
            </a:endParaRPr>
          </a:p>
        </p:txBody>
      </p:sp>
      <p:sp>
        <p:nvSpPr>
          <p:cNvPr id="4" name="文本框 3">
            <a:extLst>
              <a:ext uri="{FF2B5EF4-FFF2-40B4-BE49-F238E27FC236}">
                <a16:creationId xmlns:a16="http://schemas.microsoft.com/office/drawing/2014/main" id="{37E7E1D7-5636-E549-E2EE-FF5E6D5F1498}"/>
              </a:ext>
            </a:extLst>
          </p:cNvPr>
          <p:cNvSpPr txBox="1"/>
          <p:nvPr/>
        </p:nvSpPr>
        <p:spPr>
          <a:xfrm>
            <a:off x="2787234" y="266382"/>
            <a:ext cx="1627369" cy="664862"/>
          </a:xfrm>
          <a:prstGeom prst="rect">
            <a:avLst/>
          </a:prstGeom>
          <a:noFill/>
        </p:spPr>
        <p:txBody>
          <a:bodyPr wrap="none" rtlCol="0">
            <a:spAutoFit/>
          </a:bodyPr>
          <a:lstStyle/>
          <a:p>
            <a:pPr algn="just">
              <a:lnSpc>
                <a:spcPct val="150000"/>
              </a:lnSpc>
            </a:pPr>
            <a:r>
              <a:rPr lang="zh-CN" altLang="zh-CN" sz="2800" b="1" kern="100" dirty="0">
                <a:solidFill>
                  <a:srgbClr val="324A7A"/>
                </a:solidFill>
                <a:effectLst/>
                <a:latin typeface="Calibri" panose="020F0502020204030204" pitchFamily="34" charset="0"/>
                <a:ea typeface="宋体" panose="02010600030101010101" pitchFamily="2" charset="-122"/>
                <a:cs typeface="宋体" panose="02010600030101010101" pitchFamily="2" charset="-122"/>
              </a:rPr>
              <a:t>属性详解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圆角 5">
            <a:extLst>
              <a:ext uri="{FF2B5EF4-FFF2-40B4-BE49-F238E27FC236}">
                <a16:creationId xmlns:a16="http://schemas.microsoft.com/office/drawing/2014/main" id="{4ED53554-1459-8F8C-F8AF-7F40FAB43FA7}"/>
              </a:ext>
            </a:extLst>
          </p:cNvPr>
          <p:cNvSpPr/>
          <p:nvPr/>
        </p:nvSpPr>
        <p:spPr>
          <a:xfrm>
            <a:off x="2664011" y="2258920"/>
            <a:ext cx="5941146" cy="221511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mn-ea"/>
                <a:cs typeface="宋体" panose="02010600030101010101" pitchFamily="2" charset="-122"/>
              </a:rPr>
              <a:t>透光率</a:t>
            </a:r>
            <a:r>
              <a:rPr lang="zh-CN" altLang="zh-CN" sz="1800" kern="100" dirty="0">
                <a:solidFill>
                  <a:schemeClr val="tx1"/>
                </a:solidFill>
                <a:effectLst/>
                <a:latin typeface="+mn-ea"/>
                <a:cs typeface="宋体" panose="02010600030101010101" pitchFamily="2" charset="-122"/>
              </a:rPr>
              <a:t>：设置物体接受光照后的透光程度，在图层中如果存在半透明物体，那么此属性可以用来体现半透明物体在灯光下的照射效果。当“透光率”设置为</a:t>
            </a:r>
            <a:r>
              <a:rPr lang="en-US" altLang="zh-CN" sz="1800" kern="100" dirty="0">
                <a:solidFill>
                  <a:schemeClr val="tx1"/>
                </a:solidFill>
                <a:effectLst/>
                <a:latin typeface="+mn-ea"/>
                <a:cs typeface="宋体" panose="02010600030101010101" pitchFamily="2" charset="-122"/>
              </a:rPr>
              <a:t>0%</a:t>
            </a:r>
            <a:r>
              <a:rPr lang="zh-CN" altLang="zh-CN" sz="1800" kern="100" dirty="0">
                <a:solidFill>
                  <a:schemeClr val="tx1"/>
                </a:solidFill>
                <a:effectLst/>
                <a:latin typeface="+mn-ea"/>
                <a:cs typeface="宋体" panose="02010600030101010101" pitchFamily="2" charset="-122"/>
              </a:rPr>
              <a:t>时，物体的阴影颜色不受影响：并且随透光率增加影响也越来越大，如图</a:t>
            </a:r>
            <a:r>
              <a:rPr lang="en-US" altLang="zh-CN" sz="1800" kern="100" dirty="0">
                <a:solidFill>
                  <a:schemeClr val="tx1"/>
                </a:solidFill>
                <a:effectLst/>
                <a:latin typeface="+mn-ea"/>
                <a:cs typeface="宋体" panose="02010600030101010101" pitchFamily="2" charset="-122"/>
              </a:rPr>
              <a:t>8-30</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sp>
        <p:nvSpPr>
          <p:cNvPr id="22" name="等腰三角形 21">
            <a:extLst>
              <a:ext uri="{FF2B5EF4-FFF2-40B4-BE49-F238E27FC236}">
                <a16:creationId xmlns:a16="http://schemas.microsoft.com/office/drawing/2014/main" id="{DC77B021-E256-BE6C-836F-042D7F00EF12}"/>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27F87677-1E95-2ED2-90E3-74B409129A91}"/>
              </a:ext>
            </a:extLst>
          </p:cNvPr>
          <p:cNvGrpSpPr/>
          <p:nvPr/>
        </p:nvGrpSpPr>
        <p:grpSpPr>
          <a:xfrm>
            <a:off x="66240" y="917064"/>
            <a:ext cx="2161837" cy="918222"/>
            <a:chOff x="53900" y="1497840"/>
            <a:chExt cx="2161837" cy="918222"/>
          </a:xfrm>
        </p:grpSpPr>
        <p:sp>
          <p:nvSpPr>
            <p:cNvPr id="24" name="矩形: 圆角 23">
              <a:extLst>
                <a:ext uri="{FF2B5EF4-FFF2-40B4-BE49-F238E27FC236}">
                  <a16:creationId xmlns:a16="http://schemas.microsoft.com/office/drawing/2014/main" id="{6141DB46-928F-B026-1495-9E7F6FF2DD60}"/>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E130955A-B308-238C-26B7-4262AC1E74DE}"/>
                </a:ext>
              </a:extLst>
            </p:cNvPr>
            <p:cNvSpPr txBox="1"/>
            <p:nvPr/>
          </p:nvSpPr>
          <p:spPr>
            <a:xfrm>
              <a:off x="53900" y="1619077"/>
              <a:ext cx="2064281"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三维图层的材质属性</a:t>
              </a:r>
              <a:endParaRPr lang="zh-CN" altLang="en-US" sz="2000" b="1" dirty="0">
                <a:solidFill>
                  <a:schemeClr val="bg1"/>
                </a:solidFill>
              </a:endParaRPr>
            </a:p>
          </p:txBody>
        </p:sp>
      </p:grpSp>
      <p:pic>
        <p:nvPicPr>
          <p:cNvPr id="26" name="图片 25">
            <a:extLst>
              <a:ext uri="{FF2B5EF4-FFF2-40B4-BE49-F238E27FC236}">
                <a16:creationId xmlns:a16="http://schemas.microsoft.com/office/drawing/2014/main" id="{311FD6A3-B9AE-F677-AD9E-9DDCDD7AE803}"/>
              </a:ext>
            </a:extLst>
          </p:cNvPr>
          <p:cNvPicPr>
            <a:picLocks noChangeAspect="1"/>
          </p:cNvPicPr>
          <p:nvPr/>
        </p:nvPicPr>
        <p:blipFill>
          <a:blip r:embed="rId3"/>
          <a:stretch>
            <a:fillRect/>
          </a:stretch>
        </p:blipFill>
        <p:spPr>
          <a:xfrm>
            <a:off x="7323727" y="368115"/>
            <a:ext cx="3090545" cy="1410335"/>
          </a:xfrm>
          <a:prstGeom prst="rect">
            <a:avLst/>
          </a:prstGeom>
        </p:spPr>
      </p:pic>
      <p:sp>
        <p:nvSpPr>
          <p:cNvPr id="28" name="文本框 27">
            <a:extLst>
              <a:ext uri="{FF2B5EF4-FFF2-40B4-BE49-F238E27FC236}">
                <a16:creationId xmlns:a16="http://schemas.microsoft.com/office/drawing/2014/main" id="{7568A0CD-B5FC-4B52-EA7D-EAFC3AEAFAEE}"/>
              </a:ext>
            </a:extLst>
          </p:cNvPr>
          <p:cNvSpPr txBox="1"/>
          <p:nvPr/>
        </p:nvSpPr>
        <p:spPr>
          <a:xfrm>
            <a:off x="5634584" y="1652150"/>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8-29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9" name="图片 28">
            <a:extLst>
              <a:ext uri="{FF2B5EF4-FFF2-40B4-BE49-F238E27FC236}">
                <a16:creationId xmlns:a16="http://schemas.microsoft.com/office/drawing/2014/main" id="{F899DD18-BB52-560F-9DE2-5C7DF63AACC2}"/>
              </a:ext>
            </a:extLst>
          </p:cNvPr>
          <p:cNvPicPr>
            <a:picLocks noChangeAspect="1"/>
          </p:cNvPicPr>
          <p:nvPr/>
        </p:nvPicPr>
        <p:blipFill>
          <a:blip r:embed="rId4"/>
          <a:stretch>
            <a:fillRect/>
          </a:stretch>
        </p:blipFill>
        <p:spPr>
          <a:xfrm>
            <a:off x="2766092" y="4620419"/>
            <a:ext cx="8743121" cy="1869466"/>
          </a:xfrm>
          <a:prstGeom prst="rect">
            <a:avLst/>
          </a:prstGeom>
        </p:spPr>
      </p:pic>
      <p:sp>
        <p:nvSpPr>
          <p:cNvPr id="31" name="文本框 30">
            <a:extLst>
              <a:ext uri="{FF2B5EF4-FFF2-40B4-BE49-F238E27FC236}">
                <a16:creationId xmlns:a16="http://schemas.microsoft.com/office/drawing/2014/main" id="{29DEABCD-AB0F-DFF3-98EF-977764C3EE25}"/>
              </a:ext>
            </a:extLst>
          </p:cNvPr>
          <p:cNvSpPr txBox="1"/>
          <p:nvPr/>
        </p:nvSpPr>
        <p:spPr>
          <a:xfrm>
            <a:off x="3698889" y="6347041"/>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8-30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93197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3E9D04F2-95E6-CA14-CAF3-5A2D71C3B20A}"/>
              </a:ext>
            </a:extLst>
          </p:cNvPr>
          <p:cNvSpPr/>
          <p:nvPr/>
        </p:nvSpPr>
        <p:spPr>
          <a:xfrm>
            <a:off x="2528017" y="908114"/>
            <a:ext cx="3773172" cy="136422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mn-ea"/>
                <a:cs typeface="宋体" panose="02010600030101010101" pitchFamily="2" charset="-122"/>
              </a:rPr>
              <a:t>接受阴影</a:t>
            </a:r>
            <a:r>
              <a:rPr lang="zh-CN" altLang="zh-CN" sz="1800" kern="100" dirty="0">
                <a:solidFill>
                  <a:schemeClr val="tx1"/>
                </a:solidFill>
                <a:effectLst/>
                <a:latin typeface="+mn-ea"/>
                <a:cs typeface="宋体" panose="02010600030101010101" pitchFamily="2" charset="-122"/>
              </a:rPr>
              <a:t>：设置物体是否接受其他物体的阴影投射效果，如图</a:t>
            </a:r>
            <a:r>
              <a:rPr lang="en-US" altLang="zh-CN" sz="1800" kern="100" dirty="0">
                <a:solidFill>
                  <a:schemeClr val="tx1"/>
                </a:solidFill>
                <a:effectLst/>
                <a:latin typeface="+mn-ea"/>
                <a:cs typeface="宋体" panose="02010600030101010101" pitchFamily="2" charset="-122"/>
              </a:rPr>
              <a:t>8-31</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sp>
        <p:nvSpPr>
          <p:cNvPr id="5" name="文本框 4">
            <a:extLst>
              <a:ext uri="{FF2B5EF4-FFF2-40B4-BE49-F238E27FC236}">
                <a16:creationId xmlns:a16="http://schemas.microsoft.com/office/drawing/2014/main" id="{46F28781-2B9D-D4D6-D780-3961E4603800}"/>
              </a:ext>
            </a:extLst>
          </p:cNvPr>
          <p:cNvSpPr txBox="1"/>
          <p:nvPr/>
        </p:nvSpPr>
        <p:spPr>
          <a:xfrm>
            <a:off x="2787234" y="266382"/>
            <a:ext cx="1627369" cy="664862"/>
          </a:xfrm>
          <a:prstGeom prst="rect">
            <a:avLst/>
          </a:prstGeom>
          <a:noFill/>
        </p:spPr>
        <p:txBody>
          <a:bodyPr wrap="none" rtlCol="0">
            <a:spAutoFit/>
          </a:bodyPr>
          <a:lstStyle/>
          <a:p>
            <a:pPr algn="just">
              <a:lnSpc>
                <a:spcPct val="150000"/>
              </a:lnSpc>
            </a:pPr>
            <a:r>
              <a:rPr lang="zh-CN" altLang="zh-CN" sz="2800" b="1" kern="100" dirty="0">
                <a:solidFill>
                  <a:srgbClr val="324A7A"/>
                </a:solidFill>
                <a:effectLst/>
                <a:latin typeface="Calibri" panose="020F0502020204030204" pitchFamily="34" charset="0"/>
                <a:ea typeface="宋体" panose="02010600030101010101" pitchFamily="2" charset="-122"/>
                <a:cs typeface="宋体" panose="02010600030101010101" pitchFamily="2" charset="-122"/>
              </a:rPr>
              <a:t>属性详解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等腰三角形 6">
            <a:extLst>
              <a:ext uri="{FF2B5EF4-FFF2-40B4-BE49-F238E27FC236}">
                <a16:creationId xmlns:a16="http://schemas.microsoft.com/office/drawing/2014/main" id="{7EE666DB-F3EE-B58F-BD5A-0052A569C162}"/>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EFD9B521-FC4E-0239-BBD0-BAF8CBAD8AA7}"/>
              </a:ext>
            </a:extLst>
          </p:cNvPr>
          <p:cNvGrpSpPr/>
          <p:nvPr/>
        </p:nvGrpSpPr>
        <p:grpSpPr>
          <a:xfrm>
            <a:off x="66240" y="917064"/>
            <a:ext cx="2161837" cy="918222"/>
            <a:chOff x="53900" y="1497840"/>
            <a:chExt cx="2161837" cy="918222"/>
          </a:xfrm>
        </p:grpSpPr>
        <p:sp>
          <p:nvSpPr>
            <p:cNvPr id="9" name="矩形: 圆角 8">
              <a:extLst>
                <a:ext uri="{FF2B5EF4-FFF2-40B4-BE49-F238E27FC236}">
                  <a16:creationId xmlns:a16="http://schemas.microsoft.com/office/drawing/2014/main" id="{B46B7801-FDC0-BAC2-32E3-6EA3A4DB38D0}"/>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8769E767-813E-D808-4294-1F816CE8F1BD}"/>
                </a:ext>
              </a:extLst>
            </p:cNvPr>
            <p:cNvSpPr txBox="1"/>
            <p:nvPr/>
          </p:nvSpPr>
          <p:spPr>
            <a:xfrm>
              <a:off x="53900" y="1619077"/>
              <a:ext cx="2064281"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三维图层的材质属性</a:t>
              </a:r>
              <a:endParaRPr lang="zh-CN" altLang="en-US" sz="2000" b="1" dirty="0">
                <a:solidFill>
                  <a:schemeClr val="bg1"/>
                </a:solidFill>
              </a:endParaRPr>
            </a:p>
          </p:txBody>
        </p:sp>
      </p:grpSp>
      <p:pic>
        <p:nvPicPr>
          <p:cNvPr id="12" name="图片 11">
            <a:extLst>
              <a:ext uri="{FF2B5EF4-FFF2-40B4-BE49-F238E27FC236}">
                <a16:creationId xmlns:a16="http://schemas.microsoft.com/office/drawing/2014/main" id="{A267CF09-F043-8127-641A-D97BB310EB4B}"/>
              </a:ext>
            </a:extLst>
          </p:cNvPr>
          <p:cNvPicPr>
            <a:picLocks noChangeAspect="1"/>
          </p:cNvPicPr>
          <p:nvPr/>
        </p:nvPicPr>
        <p:blipFill>
          <a:blip r:embed="rId3"/>
          <a:stretch>
            <a:fillRect/>
          </a:stretch>
        </p:blipFill>
        <p:spPr>
          <a:xfrm>
            <a:off x="6560406" y="730672"/>
            <a:ext cx="5357413" cy="2183395"/>
          </a:xfrm>
          <a:prstGeom prst="rect">
            <a:avLst/>
          </a:prstGeom>
        </p:spPr>
      </p:pic>
      <p:sp>
        <p:nvSpPr>
          <p:cNvPr id="21" name="文本框 20">
            <a:extLst>
              <a:ext uri="{FF2B5EF4-FFF2-40B4-BE49-F238E27FC236}">
                <a16:creationId xmlns:a16="http://schemas.microsoft.com/office/drawing/2014/main" id="{0EED5631-6CE1-F616-5D9C-C9183DF1611C}"/>
              </a:ext>
            </a:extLst>
          </p:cNvPr>
          <p:cNvSpPr txBox="1"/>
          <p:nvPr/>
        </p:nvSpPr>
        <p:spPr>
          <a:xfrm>
            <a:off x="6189752" y="2807348"/>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8-31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2" name="矩形: 圆角 21">
            <a:extLst>
              <a:ext uri="{FF2B5EF4-FFF2-40B4-BE49-F238E27FC236}">
                <a16:creationId xmlns:a16="http://schemas.microsoft.com/office/drawing/2014/main" id="{E50B794C-430F-7337-5E6F-EB2275F707B3}"/>
              </a:ext>
            </a:extLst>
          </p:cNvPr>
          <p:cNvSpPr/>
          <p:nvPr/>
        </p:nvSpPr>
        <p:spPr>
          <a:xfrm>
            <a:off x="2528017" y="3269086"/>
            <a:ext cx="8232512" cy="344331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mn-ea"/>
                <a:cs typeface="宋体" panose="02010600030101010101" pitchFamily="2" charset="-122"/>
              </a:rPr>
              <a:t>接受灯光</a:t>
            </a:r>
            <a:r>
              <a:rPr lang="zh-CN" altLang="zh-CN" sz="1800" kern="100" dirty="0">
                <a:solidFill>
                  <a:schemeClr val="tx1"/>
                </a:solidFill>
                <a:effectLst/>
                <a:latin typeface="+mn-ea"/>
                <a:cs typeface="宋体" panose="02010600030101010101" pitchFamily="2" charset="-122"/>
              </a:rPr>
              <a:t>：设置物体是否接受光的影响程度。</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b="1" kern="100" dirty="0">
                <a:solidFill>
                  <a:schemeClr val="tx1"/>
                </a:solidFill>
                <a:effectLst/>
                <a:latin typeface="+mn-ea"/>
                <a:cs typeface="宋体" panose="02010600030101010101" pitchFamily="2" charset="-122"/>
              </a:rPr>
              <a:t>环境</a:t>
            </a:r>
            <a:r>
              <a:rPr lang="zh-CN" altLang="zh-CN" sz="1800" kern="100" dirty="0">
                <a:solidFill>
                  <a:schemeClr val="tx1"/>
                </a:solidFill>
                <a:effectLst/>
                <a:latin typeface="+mn-ea"/>
                <a:cs typeface="宋体" panose="02010600030101010101" pitchFamily="2" charset="-122"/>
              </a:rPr>
              <a:t>：设置物体受环境光影响的程度，但是只有在三维空间中存在环境光时才会生效。</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b="1" kern="100" dirty="0">
                <a:solidFill>
                  <a:schemeClr val="tx1"/>
                </a:solidFill>
                <a:effectLst/>
                <a:latin typeface="+mn-ea"/>
                <a:cs typeface="宋体" panose="02010600030101010101" pitchFamily="2" charset="-122"/>
              </a:rPr>
              <a:t>漫射</a:t>
            </a:r>
            <a:r>
              <a:rPr lang="zh-CN" altLang="zh-CN" sz="1800" kern="100" dirty="0">
                <a:solidFill>
                  <a:schemeClr val="tx1"/>
                </a:solidFill>
                <a:effectLst/>
                <a:latin typeface="+mn-ea"/>
                <a:cs typeface="宋体" panose="02010600030101010101" pitchFamily="2" charset="-122"/>
              </a:rPr>
              <a:t>：调整灯光漫反射的程度。</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b="1" kern="100" dirty="0">
                <a:solidFill>
                  <a:schemeClr val="tx1"/>
                </a:solidFill>
                <a:effectLst/>
                <a:latin typeface="+mn-ea"/>
                <a:cs typeface="宋体" panose="02010600030101010101" pitchFamily="2" charset="-122"/>
              </a:rPr>
              <a:t>镜面强度</a:t>
            </a:r>
            <a:r>
              <a:rPr lang="zh-CN" altLang="zh-CN" sz="1800" kern="100" dirty="0">
                <a:solidFill>
                  <a:schemeClr val="tx1"/>
                </a:solidFill>
                <a:effectLst/>
                <a:latin typeface="+mn-ea"/>
                <a:cs typeface="宋体" panose="02010600030101010101" pitchFamily="2" charset="-122"/>
              </a:rPr>
              <a:t>：调整图层镜面反射的强度。</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b="1" kern="100" dirty="0">
                <a:solidFill>
                  <a:schemeClr val="tx1"/>
                </a:solidFill>
                <a:effectLst/>
                <a:latin typeface="+mn-ea"/>
                <a:cs typeface="宋体" panose="02010600030101010101" pitchFamily="2" charset="-122"/>
              </a:rPr>
              <a:t>镜面反光度</a:t>
            </a:r>
            <a:r>
              <a:rPr lang="zh-CN" altLang="zh-CN" sz="1800" kern="100" dirty="0">
                <a:solidFill>
                  <a:schemeClr val="tx1"/>
                </a:solidFill>
                <a:effectLst/>
                <a:latin typeface="+mn-ea"/>
                <a:cs typeface="宋体" panose="02010600030101010101" pitchFamily="2" charset="-122"/>
              </a:rPr>
              <a:t>：设置图层镜面反射的区域，其值越小，区域就越大。</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b="1" kern="100" dirty="0">
                <a:solidFill>
                  <a:schemeClr val="tx1"/>
                </a:solidFill>
                <a:effectLst/>
                <a:latin typeface="+mn-ea"/>
                <a:cs typeface="宋体" panose="02010600030101010101" pitchFamily="2" charset="-122"/>
              </a:rPr>
              <a:t>金属质感</a:t>
            </a:r>
            <a:r>
              <a:rPr lang="zh-CN" altLang="zh-CN" sz="1800" kern="100" dirty="0">
                <a:solidFill>
                  <a:schemeClr val="tx1"/>
                </a:solidFill>
                <a:effectLst/>
                <a:latin typeface="+mn-ea"/>
                <a:cs typeface="宋体" panose="02010600030101010101" pitchFamily="2" charset="-122"/>
              </a:rPr>
              <a:t>：调节镜面反射光的颜色，基值为</a:t>
            </a:r>
            <a:r>
              <a:rPr lang="en-US" altLang="zh-CN" sz="1800" kern="100" dirty="0">
                <a:solidFill>
                  <a:schemeClr val="tx1"/>
                </a:solidFill>
                <a:effectLst/>
                <a:latin typeface="+mn-ea"/>
                <a:cs typeface="宋体" panose="02010600030101010101" pitchFamily="2" charset="-122"/>
              </a:rPr>
              <a:t>0%</a:t>
            </a:r>
            <a:r>
              <a:rPr lang="zh-CN" altLang="zh-CN" sz="1800" kern="100" dirty="0">
                <a:solidFill>
                  <a:schemeClr val="tx1"/>
                </a:solidFill>
                <a:effectLst/>
                <a:latin typeface="+mn-ea"/>
                <a:cs typeface="宋体" panose="02010600030101010101" pitchFamily="2" charset="-122"/>
              </a:rPr>
              <a:t>时，则为灯光颜色，此值越高，越接近材质本身。</a:t>
            </a:r>
            <a:endParaRPr lang="zh-CN" altLang="zh-CN" sz="1800" kern="100" dirty="0">
              <a:solidFill>
                <a:schemeClr val="tx1"/>
              </a:solidFill>
              <a:effectLst/>
              <a:latin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41173765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E28A869-C2F9-AC41-8A89-40B7FF5DA4EB}"/>
              </a:ext>
            </a:extLst>
          </p:cNvPr>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3" name="直接连接符 2">
            <a:extLst>
              <a:ext uri="{FF2B5EF4-FFF2-40B4-BE49-F238E27FC236}">
                <a16:creationId xmlns:a16="http://schemas.microsoft.com/office/drawing/2014/main" id="{778B3731-1502-F64C-FAC5-38E34854F7ED}"/>
              </a:ext>
            </a:extLst>
          </p:cNvPr>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2CB5099B-7C08-470C-8FB6-19FCA16C6DAD}"/>
              </a:ext>
            </a:extLst>
          </p:cNvPr>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605AD125-D2A4-A994-D4D5-5554576CD326}"/>
              </a:ext>
            </a:extLst>
          </p:cNvPr>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88CB4EDF-8101-3E82-8A90-36654A7E3018}"/>
              </a:ext>
            </a:extLst>
          </p:cNvPr>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2</a:t>
            </a:r>
            <a:endParaRPr lang="zh-CN" altLang="en-US" sz="2400" b="1" dirty="0">
              <a:solidFill>
                <a:schemeClr val="bg1"/>
              </a:solidFill>
            </a:endParaRPr>
          </a:p>
        </p:txBody>
      </p:sp>
      <p:sp>
        <p:nvSpPr>
          <p:cNvPr id="7" name="文本框 6">
            <a:extLst>
              <a:ext uri="{FF2B5EF4-FFF2-40B4-BE49-F238E27FC236}">
                <a16:creationId xmlns:a16="http://schemas.microsoft.com/office/drawing/2014/main" id="{D8553A69-8D22-F999-84DC-5079BD680676}"/>
              </a:ext>
            </a:extLst>
          </p:cNvPr>
          <p:cNvSpPr txBox="1"/>
          <p:nvPr/>
        </p:nvSpPr>
        <p:spPr>
          <a:xfrm>
            <a:off x="4772564" y="3013502"/>
            <a:ext cx="2646879" cy="830997"/>
          </a:xfrm>
          <a:prstGeom prst="rect">
            <a:avLst/>
          </a:prstGeom>
          <a:noFill/>
        </p:spPr>
        <p:txBody>
          <a:bodyPr wrap="none" rtlCol="0">
            <a:spAutoFit/>
          </a:bodyPr>
          <a:lstStyle/>
          <a:p>
            <a:pPr algn="ctr"/>
            <a:r>
              <a:rPr lang="zh-CN" altLang="en-US" sz="4800" b="1" dirty="0">
                <a:solidFill>
                  <a:schemeClr val="bg1"/>
                </a:solidFill>
              </a:rPr>
              <a:t>灯光系统</a:t>
            </a:r>
          </a:p>
        </p:txBody>
      </p:sp>
      <p:sp>
        <p:nvSpPr>
          <p:cNvPr id="8" name="test_90790">
            <a:extLst>
              <a:ext uri="{FF2B5EF4-FFF2-40B4-BE49-F238E27FC236}">
                <a16:creationId xmlns:a16="http://schemas.microsoft.com/office/drawing/2014/main" id="{C987E62C-C65E-9CE3-BBA5-6E496183EA00}"/>
              </a:ext>
            </a:extLst>
          </p:cNvPr>
          <p:cNvSpPr/>
          <p:nvPr/>
        </p:nvSpPr>
        <p:spPr>
          <a:xfrm>
            <a:off x="5910565" y="4135899"/>
            <a:ext cx="370870" cy="480263"/>
          </a:xfrm>
          <a:custGeom>
            <a:avLst/>
            <a:gdLst>
              <a:gd name="connsiteX0" fmla="*/ 198712 w 469613"/>
              <a:gd name="connsiteY0" fmla="*/ 491417 h 608132"/>
              <a:gd name="connsiteX1" fmla="*/ 371809 w 469613"/>
              <a:gd name="connsiteY1" fmla="*/ 491417 h 608132"/>
              <a:gd name="connsiteX2" fmla="*/ 371809 w 469613"/>
              <a:gd name="connsiteY2" fmla="*/ 514068 h 608132"/>
              <a:gd name="connsiteX3" fmla="*/ 198712 w 469613"/>
              <a:gd name="connsiteY3" fmla="*/ 514068 h 608132"/>
              <a:gd name="connsiteX4" fmla="*/ 106118 w 469613"/>
              <a:gd name="connsiteY4" fmla="*/ 453480 h 608132"/>
              <a:gd name="connsiteX5" fmla="*/ 106118 w 469613"/>
              <a:gd name="connsiteY5" fmla="*/ 491461 h 608132"/>
              <a:gd name="connsiteX6" fmla="*/ 144037 w 469613"/>
              <a:gd name="connsiteY6" fmla="*/ 491461 h 608132"/>
              <a:gd name="connsiteX7" fmla="*/ 144037 w 469613"/>
              <a:gd name="connsiteY7" fmla="*/ 453480 h 608132"/>
              <a:gd name="connsiteX8" fmla="*/ 83479 w 469613"/>
              <a:gd name="connsiteY8" fmla="*/ 430872 h 608132"/>
              <a:gd name="connsiteX9" fmla="*/ 166676 w 469613"/>
              <a:gd name="connsiteY9" fmla="*/ 430872 h 608132"/>
              <a:gd name="connsiteX10" fmla="*/ 166676 w 469613"/>
              <a:gd name="connsiteY10" fmla="*/ 514069 h 608132"/>
              <a:gd name="connsiteX11" fmla="*/ 83479 w 469613"/>
              <a:gd name="connsiteY11" fmla="*/ 514069 h 608132"/>
              <a:gd name="connsiteX12" fmla="*/ 198712 w 469613"/>
              <a:gd name="connsiteY12" fmla="*/ 379077 h 608132"/>
              <a:gd name="connsiteX13" fmla="*/ 371809 w 469613"/>
              <a:gd name="connsiteY13" fmla="*/ 379077 h 608132"/>
              <a:gd name="connsiteX14" fmla="*/ 371809 w 469613"/>
              <a:gd name="connsiteY14" fmla="*/ 401728 h 608132"/>
              <a:gd name="connsiteX15" fmla="*/ 198712 w 469613"/>
              <a:gd name="connsiteY15" fmla="*/ 401728 h 608132"/>
              <a:gd name="connsiteX16" fmla="*/ 106118 w 469613"/>
              <a:gd name="connsiteY16" fmla="*/ 341222 h 608132"/>
              <a:gd name="connsiteX17" fmla="*/ 106118 w 469613"/>
              <a:gd name="connsiteY17" fmla="*/ 379109 h 608132"/>
              <a:gd name="connsiteX18" fmla="*/ 144037 w 469613"/>
              <a:gd name="connsiteY18" fmla="*/ 379109 h 608132"/>
              <a:gd name="connsiteX19" fmla="*/ 144037 w 469613"/>
              <a:gd name="connsiteY19" fmla="*/ 341222 h 608132"/>
              <a:gd name="connsiteX20" fmla="*/ 83479 w 469613"/>
              <a:gd name="connsiteY20" fmla="*/ 318602 h 608132"/>
              <a:gd name="connsiteX21" fmla="*/ 166676 w 469613"/>
              <a:gd name="connsiteY21" fmla="*/ 318602 h 608132"/>
              <a:gd name="connsiteX22" fmla="*/ 166676 w 469613"/>
              <a:gd name="connsiteY22" fmla="*/ 401728 h 608132"/>
              <a:gd name="connsiteX23" fmla="*/ 83479 w 469613"/>
              <a:gd name="connsiteY23" fmla="*/ 401728 h 608132"/>
              <a:gd name="connsiteX24" fmla="*/ 198712 w 469613"/>
              <a:gd name="connsiteY24" fmla="*/ 266878 h 608132"/>
              <a:gd name="connsiteX25" fmla="*/ 371809 w 469613"/>
              <a:gd name="connsiteY25" fmla="*/ 266878 h 608132"/>
              <a:gd name="connsiteX26" fmla="*/ 371809 w 469613"/>
              <a:gd name="connsiteY26" fmla="*/ 289459 h 608132"/>
              <a:gd name="connsiteX27" fmla="*/ 198712 w 469613"/>
              <a:gd name="connsiteY27" fmla="*/ 289459 h 608132"/>
              <a:gd name="connsiteX28" fmla="*/ 106118 w 469613"/>
              <a:gd name="connsiteY28" fmla="*/ 228870 h 608132"/>
              <a:gd name="connsiteX29" fmla="*/ 106118 w 469613"/>
              <a:gd name="connsiteY29" fmla="*/ 266851 h 608132"/>
              <a:gd name="connsiteX30" fmla="*/ 144037 w 469613"/>
              <a:gd name="connsiteY30" fmla="*/ 266851 h 608132"/>
              <a:gd name="connsiteX31" fmla="*/ 144037 w 469613"/>
              <a:gd name="connsiteY31" fmla="*/ 228870 h 608132"/>
              <a:gd name="connsiteX32" fmla="*/ 83479 w 469613"/>
              <a:gd name="connsiteY32" fmla="*/ 206262 h 608132"/>
              <a:gd name="connsiteX33" fmla="*/ 166676 w 469613"/>
              <a:gd name="connsiteY33" fmla="*/ 206262 h 608132"/>
              <a:gd name="connsiteX34" fmla="*/ 166676 w 469613"/>
              <a:gd name="connsiteY34" fmla="*/ 289459 h 608132"/>
              <a:gd name="connsiteX35" fmla="*/ 83479 w 469613"/>
              <a:gd name="connsiteY35" fmla="*/ 289459 h 608132"/>
              <a:gd name="connsiteX36" fmla="*/ 198712 w 469613"/>
              <a:gd name="connsiteY36" fmla="*/ 154609 h 608132"/>
              <a:gd name="connsiteX37" fmla="*/ 371809 w 469613"/>
              <a:gd name="connsiteY37" fmla="*/ 154609 h 608132"/>
              <a:gd name="connsiteX38" fmla="*/ 371809 w 469613"/>
              <a:gd name="connsiteY38" fmla="*/ 177260 h 608132"/>
              <a:gd name="connsiteX39" fmla="*/ 198712 w 469613"/>
              <a:gd name="connsiteY39" fmla="*/ 177260 h 608132"/>
              <a:gd name="connsiteX40" fmla="*/ 106118 w 469613"/>
              <a:gd name="connsiteY40" fmla="*/ 116672 h 608132"/>
              <a:gd name="connsiteX41" fmla="*/ 106118 w 469613"/>
              <a:gd name="connsiteY41" fmla="*/ 154653 h 608132"/>
              <a:gd name="connsiteX42" fmla="*/ 144037 w 469613"/>
              <a:gd name="connsiteY42" fmla="*/ 154653 h 608132"/>
              <a:gd name="connsiteX43" fmla="*/ 144037 w 469613"/>
              <a:gd name="connsiteY43" fmla="*/ 116672 h 608132"/>
              <a:gd name="connsiteX44" fmla="*/ 83479 w 469613"/>
              <a:gd name="connsiteY44" fmla="*/ 94064 h 608132"/>
              <a:gd name="connsiteX45" fmla="*/ 166676 w 469613"/>
              <a:gd name="connsiteY45" fmla="*/ 94064 h 608132"/>
              <a:gd name="connsiteX46" fmla="*/ 166676 w 469613"/>
              <a:gd name="connsiteY46" fmla="*/ 177261 h 608132"/>
              <a:gd name="connsiteX47" fmla="*/ 83479 w 469613"/>
              <a:gd name="connsiteY47" fmla="*/ 177261 h 608132"/>
              <a:gd name="connsiteX48" fmla="*/ 355493 w 469613"/>
              <a:gd name="connsiteY48" fmla="*/ 38545 h 608132"/>
              <a:gd name="connsiteX49" fmla="*/ 355493 w 469613"/>
              <a:gd name="connsiteY49" fmla="*/ 114053 h 608132"/>
              <a:gd name="connsiteX50" fmla="*/ 431007 w 469613"/>
              <a:gd name="connsiteY50" fmla="*/ 114053 h 608132"/>
              <a:gd name="connsiteX51" fmla="*/ 22643 w 469613"/>
              <a:gd name="connsiteY51" fmla="*/ 22607 h 608132"/>
              <a:gd name="connsiteX52" fmla="*/ 22643 w 469613"/>
              <a:gd name="connsiteY52" fmla="*/ 585525 h 608132"/>
              <a:gd name="connsiteX53" fmla="*/ 446970 w 469613"/>
              <a:gd name="connsiteY53" fmla="*/ 585525 h 608132"/>
              <a:gd name="connsiteX54" fmla="*/ 446970 w 469613"/>
              <a:gd name="connsiteY54" fmla="*/ 136660 h 608132"/>
              <a:gd name="connsiteX55" fmla="*/ 332850 w 469613"/>
              <a:gd name="connsiteY55" fmla="*/ 136660 h 608132"/>
              <a:gd name="connsiteX56" fmla="*/ 332850 w 469613"/>
              <a:gd name="connsiteY56" fmla="*/ 22607 h 608132"/>
              <a:gd name="connsiteX57" fmla="*/ 0 w 469613"/>
              <a:gd name="connsiteY57" fmla="*/ 0 h 608132"/>
              <a:gd name="connsiteX58" fmla="*/ 348813 w 469613"/>
              <a:gd name="connsiteY58" fmla="*/ 0 h 608132"/>
              <a:gd name="connsiteX59" fmla="*/ 469613 w 469613"/>
              <a:gd name="connsiteY59" fmla="*/ 120609 h 608132"/>
              <a:gd name="connsiteX60" fmla="*/ 469613 w 469613"/>
              <a:gd name="connsiteY60" fmla="*/ 608132 h 608132"/>
              <a:gd name="connsiteX61" fmla="*/ 0 w 469613"/>
              <a:gd name="connsiteY61" fmla="*/ 608132 h 60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69613" h="608132">
                <a:moveTo>
                  <a:pt x="198712" y="491417"/>
                </a:moveTo>
                <a:lnTo>
                  <a:pt x="371809" y="491417"/>
                </a:lnTo>
                <a:lnTo>
                  <a:pt x="371809" y="514068"/>
                </a:lnTo>
                <a:lnTo>
                  <a:pt x="198712" y="514068"/>
                </a:lnTo>
                <a:close/>
                <a:moveTo>
                  <a:pt x="106118" y="453480"/>
                </a:moveTo>
                <a:lnTo>
                  <a:pt x="106118" y="491461"/>
                </a:lnTo>
                <a:lnTo>
                  <a:pt x="144037" y="491461"/>
                </a:lnTo>
                <a:lnTo>
                  <a:pt x="144037" y="453480"/>
                </a:lnTo>
                <a:close/>
                <a:moveTo>
                  <a:pt x="83479" y="430872"/>
                </a:moveTo>
                <a:lnTo>
                  <a:pt x="166676" y="430872"/>
                </a:lnTo>
                <a:lnTo>
                  <a:pt x="166676" y="514069"/>
                </a:lnTo>
                <a:lnTo>
                  <a:pt x="83479" y="514069"/>
                </a:lnTo>
                <a:close/>
                <a:moveTo>
                  <a:pt x="198712" y="379077"/>
                </a:moveTo>
                <a:lnTo>
                  <a:pt x="371809" y="379077"/>
                </a:lnTo>
                <a:lnTo>
                  <a:pt x="371809" y="401728"/>
                </a:lnTo>
                <a:lnTo>
                  <a:pt x="198712" y="401728"/>
                </a:lnTo>
                <a:close/>
                <a:moveTo>
                  <a:pt x="106118" y="341222"/>
                </a:moveTo>
                <a:lnTo>
                  <a:pt x="106118" y="379109"/>
                </a:lnTo>
                <a:lnTo>
                  <a:pt x="144037" y="379109"/>
                </a:lnTo>
                <a:lnTo>
                  <a:pt x="144037" y="341222"/>
                </a:lnTo>
                <a:close/>
                <a:moveTo>
                  <a:pt x="83479" y="318602"/>
                </a:moveTo>
                <a:lnTo>
                  <a:pt x="166676" y="318602"/>
                </a:lnTo>
                <a:lnTo>
                  <a:pt x="166676" y="401728"/>
                </a:lnTo>
                <a:lnTo>
                  <a:pt x="83479" y="401728"/>
                </a:lnTo>
                <a:close/>
                <a:moveTo>
                  <a:pt x="198712" y="266878"/>
                </a:moveTo>
                <a:lnTo>
                  <a:pt x="371809" y="266878"/>
                </a:lnTo>
                <a:lnTo>
                  <a:pt x="371809" y="289459"/>
                </a:lnTo>
                <a:lnTo>
                  <a:pt x="198712" y="289459"/>
                </a:lnTo>
                <a:close/>
                <a:moveTo>
                  <a:pt x="106118" y="228870"/>
                </a:moveTo>
                <a:lnTo>
                  <a:pt x="106118" y="266851"/>
                </a:lnTo>
                <a:lnTo>
                  <a:pt x="144037" y="266851"/>
                </a:lnTo>
                <a:lnTo>
                  <a:pt x="144037" y="228870"/>
                </a:lnTo>
                <a:close/>
                <a:moveTo>
                  <a:pt x="83479" y="206262"/>
                </a:moveTo>
                <a:lnTo>
                  <a:pt x="166676" y="206262"/>
                </a:lnTo>
                <a:lnTo>
                  <a:pt x="166676" y="289459"/>
                </a:lnTo>
                <a:lnTo>
                  <a:pt x="83479" y="289459"/>
                </a:lnTo>
                <a:close/>
                <a:moveTo>
                  <a:pt x="198712" y="154609"/>
                </a:moveTo>
                <a:lnTo>
                  <a:pt x="371809" y="154609"/>
                </a:lnTo>
                <a:lnTo>
                  <a:pt x="371809" y="177260"/>
                </a:lnTo>
                <a:lnTo>
                  <a:pt x="198712" y="177260"/>
                </a:lnTo>
                <a:close/>
                <a:moveTo>
                  <a:pt x="106118" y="116672"/>
                </a:moveTo>
                <a:lnTo>
                  <a:pt x="106118" y="154653"/>
                </a:lnTo>
                <a:lnTo>
                  <a:pt x="144037" y="154653"/>
                </a:lnTo>
                <a:lnTo>
                  <a:pt x="144037" y="116672"/>
                </a:lnTo>
                <a:close/>
                <a:moveTo>
                  <a:pt x="83479" y="94064"/>
                </a:moveTo>
                <a:lnTo>
                  <a:pt x="166676" y="94064"/>
                </a:lnTo>
                <a:lnTo>
                  <a:pt x="166676" y="177261"/>
                </a:lnTo>
                <a:lnTo>
                  <a:pt x="83479" y="177261"/>
                </a:lnTo>
                <a:close/>
                <a:moveTo>
                  <a:pt x="355493" y="38545"/>
                </a:moveTo>
                <a:lnTo>
                  <a:pt x="355493" y="114053"/>
                </a:lnTo>
                <a:lnTo>
                  <a:pt x="431007" y="114053"/>
                </a:lnTo>
                <a:close/>
                <a:moveTo>
                  <a:pt x="22643" y="22607"/>
                </a:moveTo>
                <a:lnTo>
                  <a:pt x="22643" y="585525"/>
                </a:lnTo>
                <a:lnTo>
                  <a:pt x="446970" y="585525"/>
                </a:lnTo>
                <a:lnTo>
                  <a:pt x="446970" y="136660"/>
                </a:lnTo>
                <a:lnTo>
                  <a:pt x="332850" y="136660"/>
                </a:lnTo>
                <a:lnTo>
                  <a:pt x="332850" y="22607"/>
                </a:lnTo>
                <a:close/>
                <a:moveTo>
                  <a:pt x="0" y="0"/>
                </a:moveTo>
                <a:lnTo>
                  <a:pt x="348813" y="0"/>
                </a:lnTo>
                <a:lnTo>
                  <a:pt x="469613" y="120609"/>
                </a:lnTo>
                <a:lnTo>
                  <a:pt x="469613" y="608132"/>
                </a:lnTo>
                <a:lnTo>
                  <a:pt x="0" y="6081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637947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81C91D8F-4D9D-3886-2879-2479E544EB3E}"/>
              </a:ext>
            </a:extLst>
          </p:cNvPr>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本节概论</a:t>
            </a:r>
          </a:p>
        </p:txBody>
      </p:sp>
      <p:sp>
        <p:nvSpPr>
          <p:cNvPr id="6" name="等腰三角形 5">
            <a:extLst>
              <a:ext uri="{FF2B5EF4-FFF2-40B4-BE49-F238E27FC236}">
                <a16:creationId xmlns:a16="http://schemas.microsoft.com/office/drawing/2014/main" id="{54E4AD0B-F21C-47AD-4E78-9C617B540B31}"/>
              </a:ext>
            </a:extLst>
          </p:cNvPr>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28E9D959-4DD3-0FC6-1D2B-097E485359AC}"/>
              </a:ext>
            </a:extLst>
          </p:cNvPr>
          <p:cNvSpPr/>
          <p:nvPr/>
        </p:nvSpPr>
        <p:spPr>
          <a:xfrm>
            <a:off x="3077286" y="413029"/>
            <a:ext cx="5991061" cy="1856642"/>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defRPr/>
            </a:pPr>
            <a:r>
              <a:rPr lang="zh-CN" altLang="zh-CN" sz="1800" kern="100" dirty="0">
                <a:solidFill>
                  <a:schemeClr val="tx1"/>
                </a:solidFill>
                <a:effectLst/>
                <a:latin typeface="+mn-ea"/>
                <a:cs typeface="宋体" panose="02010600030101010101" pitchFamily="2" charset="-122"/>
              </a:rPr>
              <a:t>在介绍完三维图层的材质属性后，结合材质属性，从而让灯光影响三维图层的表面颜色，并且可以为三维图层创建阴影效果。</a:t>
            </a:r>
            <a:endParaRPr lang="zh-CN" altLang="zh-CN" sz="1800" kern="100" dirty="0">
              <a:solidFill>
                <a:schemeClr val="tx1"/>
              </a:solidFill>
              <a:effectLst/>
              <a:latin typeface="+mn-ea"/>
              <a:cs typeface="Times New Roman" panose="02020603050405020304" pitchFamily="18" charset="0"/>
            </a:endParaRPr>
          </a:p>
        </p:txBody>
      </p:sp>
      <p:sp>
        <p:nvSpPr>
          <p:cNvPr id="21" name="文本框 20">
            <a:extLst>
              <a:ext uri="{FF2B5EF4-FFF2-40B4-BE49-F238E27FC236}">
                <a16:creationId xmlns:a16="http://schemas.microsoft.com/office/drawing/2014/main" id="{B68D3795-53CB-1E50-D741-EC2042F0484F}"/>
              </a:ext>
            </a:extLst>
          </p:cNvPr>
          <p:cNvSpPr txBox="1"/>
          <p:nvPr/>
        </p:nvSpPr>
        <p:spPr>
          <a:xfrm>
            <a:off x="352425" y="3963122"/>
            <a:ext cx="1714500" cy="583108"/>
          </a:xfrm>
          <a:prstGeom prst="rect">
            <a:avLst/>
          </a:prstGeom>
          <a:noFill/>
        </p:spPr>
        <p:txBody>
          <a:bodyPr wrap="square">
            <a:spAutoFit/>
          </a:bodyPr>
          <a:lstStyle/>
          <a:p>
            <a:pPr algn="just">
              <a:lnSpc>
                <a:spcPct val="150000"/>
              </a:lnSpc>
            </a:pPr>
            <a:r>
              <a:rPr lang="zh-CN" altLang="zh-CN" sz="2400" kern="100" dirty="0">
                <a:effectLst/>
                <a:latin typeface="Calibri" panose="020F0502020204030204" pitchFamily="34" charset="0"/>
                <a:ea typeface="宋体" panose="02010600030101010101" pitchFamily="2" charset="-122"/>
                <a:cs typeface="宋体" panose="02010600030101010101" pitchFamily="2" charset="-122"/>
              </a:rPr>
              <a:t>本节知识点</a:t>
            </a:r>
            <a:r>
              <a:rPr lang="zh-CN" altLang="en-US" sz="2400" kern="100"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22" name="表格 21">
            <a:extLst>
              <a:ext uri="{FF2B5EF4-FFF2-40B4-BE49-F238E27FC236}">
                <a16:creationId xmlns:a16="http://schemas.microsoft.com/office/drawing/2014/main" id="{44E4D43A-2E41-11EE-2748-EE657950CCD9}"/>
              </a:ext>
            </a:extLst>
          </p:cNvPr>
          <p:cNvGraphicFramePr>
            <a:graphicFrameLocks noGrp="1"/>
          </p:cNvGraphicFramePr>
          <p:nvPr>
            <p:extLst>
              <p:ext uri="{D42A27DB-BD31-4B8C-83A1-F6EECF244321}">
                <p14:modId xmlns:p14="http://schemas.microsoft.com/office/powerpoint/2010/main" val="1138248887"/>
              </p:ext>
            </p:extLst>
          </p:nvPr>
        </p:nvGraphicFramePr>
        <p:xfrm>
          <a:off x="2816028" y="3130120"/>
          <a:ext cx="7356671" cy="2916419"/>
        </p:xfrm>
        <a:graphic>
          <a:graphicData uri="http://schemas.openxmlformats.org/drawingml/2006/table">
            <a:tbl>
              <a:tblPr firstRow="1" firstCol="1" bandRow="1">
                <a:tableStyleId>{5C22544A-7EE6-4342-B048-85BDC9FD1C3A}</a:tableStyleId>
              </a:tblPr>
              <a:tblGrid>
                <a:gridCol w="2451648">
                  <a:extLst>
                    <a:ext uri="{9D8B030D-6E8A-4147-A177-3AD203B41FA5}">
                      <a16:colId xmlns:a16="http://schemas.microsoft.com/office/drawing/2014/main" val="1000835420"/>
                    </a:ext>
                  </a:extLst>
                </a:gridCol>
                <a:gridCol w="3723225">
                  <a:extLst>
                    <a:ext uri="{9D8B030D-6E8A-4147-A177-3AD203B41FA5}">
                      <a16:colId xmlns:a16="http://schemas.microsoft.com/office/drawing/2014/main" val="3092579846"/>
                    </a:ext>
                  </a:extLst>
                </a:gridCol>
                <a:gridCol w="1181798">
                  <a:extLst>
                    <a:ext uri="{9D8B030D-6E8A-4147-A177-3AD203B41FA5}">
                      <a16:colId xmlns:a16="http://schemas.microsoft.com/office/drawing/2014/main" val="2533243898"/>
                    </a:ext>
                  </a:extLst>
                </a:gridCol>
              </a:tblGrid>
              <a:tr h="492233">
                <a:tc>
                  <a:txBody>
                    <a:bodyPr/>
                    <a:lstStyle/>
                    <a:p>
                      <a:pPr algn="just">
                        <a:lnSpc>
                          <a:spcPct val="150000"/>
                        </a:lnSpc>
                      </a:pPr>
                      <a:r>
                        <a:rPr lang="zh-CN" sz="2000" kern="100">
                          <a:effectLst/>
                        </a:rPr>
                        <a:t>分类</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2000" kern="100">
                          <a:effectLst/>
                        </a:rPr>
                        <a:t>内容</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2000" kern="100">
                          <a:effectLst/>
                        </a:rPr>
                        <a:t>重要性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67709792"/>
                  </a:ext>
                </a:extLst>
              </a:tr>
              <a:tr h="1212093">
                <a:tc>
                  <a:txBody>
                    <a:bodyPr/>
                    <a:lstStyle/>
                    <a:p>
                      <a:pPr algn="just">
                        <a:lnSpc>
                          <a:spcPct val="150000"/>
                        </a:lnSpc>
                      </a:pPr>
                      <a:r>
                        <a:rPr lang="zh-CN" sz="2000" kern="100">
                          <a:effectLst/>
                        </a:rPr>
                        <a:t>灯光</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2000" kern="100">
                          <a:effectLst/>
                        </a:rPr>
                        <a:t>了解灯光的基本概念</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2000" kern="10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949826329"/>
                  </a:ext>
                </a:extLst>
              </a:tr>
              <a:tr h="1212093">
                <a:tc>
                  <a:txBody>
                    <a:bodyPr/>
                    <a:lstStyle/>
                    <a:p>
                      <a:pPr algn="just">
                        <a:lnSpc>
                          <a:spcPct val="150000"/>
                        </a:lnSpc>
                      </a:pPr>
                      <a:r>
                        <a:rPr lang="zh-CN" sz="2000" kern="100">
                          <a:effectLst/>
                        </a:rPr>
                        <a:t>灯光的创建、属性与类型</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2000" kern="100" dirty="0">
                          <a:effectLst/>
                        </a:rPr>
                        <a:t>了解如何创建灯光，并掌握其基本属性和基本类型</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2000" kern="100" dirty="0">
                          <a:effectLst/>
                        </a:rPr>
                        <a:t>✮✮✮✮✮</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87573752"/>
                  </a:ext>
                </a:extLst>
              </a:tr>
            </a:tbl>
          </a:graphicData>
        </a:graphic>
      </p:graphicFrame>
    </p:spTree>
    <p:custDataLst>
      <p:tags r:id="rId1"/>
    </p:custDataLst>
    <p:extLst>
      <p:ext uri="{BB962C8B-B14F-4D97-AF65-F5344CB8AC3E}">
        <p14:creationId xmlns:p14="http://schemas.microsoft.com/office/powerpoint/2010/main" val="12267511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C804DC86-B986-6F3C-167E-E73252FB32F6}"/>
              </a:ext>
            </a:extLst>
          </p:cNvPr>
          <p:cNvSpPr/>
          <p:nvPr/>
        </p:nvSpPr>
        <p:spPr>
          <a:xfrm>
            <a:off x="2649524" y="463118"/>
            <a:ext cx="7621147" cy="296588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mn-ea"/>
                <a:cs typeface="宋体" panose="02010600030101010101" pitchFamily="2" charset="-122"/>
              </a:rPr>
              <a:t>素材位置 </a:t>
            </a:r>
            <a:r>
              <a:rPr lang="zh-CN" altLang="zh-CN" sz="1800" kern="100" dirty="0">
                <a:solidFill>
                  <a:schemeClr val="tx1"/>
                </a:solidFill>
                <a:effectLst/>
                <a:latin typeface="+mn-ea"/>
                <a:cs typeface="宋体" panose="02010600030101010101" pitchFamily="2" charset="-122"/>
              </a:rPr>
              <a:t>实例文件</a:t>
            </a:r>
            <a:r>
              <a:rPr lang="en-US" altLang="zh-CN" sz="1800" kern="100" dirty="0">
                <a:solidFill>
                  <a:schemeClr val="tx1"/>
                </a:solidFill>
                <a:effectLst/>
                <a:latin typeface="+mn-ea"/>
                <a:cs typeface="宋体" panose="02010600030101010101" pitchFamily="2" charset="-122"/>
              </a:rPr>
              <a:t>&gt;CH08&gt;</a:t>
            </a:r>
            <a:r>
              <a:rPr lang="zh-CN" altLang="zh-CN" sz="1800" kern="100" dirty="0">
                <a:solidFill>
                  <a:schemeClr val="tx1"/>
                </a:solidFill>
                <a:effectLst/>
                <a:latin typeface="+mn-ea"/>
                <a:cs typeface="宋体" panose="02010600030101010101" pitchFamily="2" charset="-122"/>
              </a:rPr>
              <a:t>课堂案例</a:t>
            </a:r>
            <a:r>
              <a:rPr lang="en-US" altLang="zh-CN" sz="1800" kern="100" dirty="0">
                <a:solidFill>
                  <a:schemeClr val="tx1"/>
                </a:solidFill>
                <a:effectLst/>
                <a:latin typeface="+mn-ea"/>
                <a:cs typeface="宋体" panose="02010600030101010101" pitchFamily="2" charset="-122"/>
              </a:rPr>
              <a:t>-</a:t>
            </a:r>
            <a:r>
              <a:rPr lang="zh-CN" altLang="zh-CN" sz="1800" kern="100" dirty="0">
                <a:solidFill>
                  <a:schemeClr val="tx1"/>
                </a:solidFill>
                <a:effectLst/>
                <a:latin typeface="+mn-ea"/>
                <a:cs typeface="宋体" panose="02010600030101010101" pitchFamily="2" charset="-122"/>
              </a:rPr>
              <a:t>聚光灯效果</a:t>
            </a:r>
            <a:r>
              <a:rPr lang="en-US" altLang="zh-CN" sz="1800" kern="100" dirty="0">
                <a:solidFill>
                  <a:schemeClr val="tx1"/>
                </a:solidFill>
                <a:effectLst/>
                <a:latin typeface="+mn-ea"/>
                <a:cs typeface="宋体" panose="02010600030101010101" pitchFamily="2" charset="-122"/>
              </a:rPr>
              <a:t>&gt;</a:t>
            </a:r>
            <a:r>
              <a:rPr lang="zh-CN" altLang="zh-CN" sz="1800" kern="100" dirty="0">
                <a:solidFill>
                  <a:schemeClr val="tx1"/>
                </a:solidFill>
                <a:effectLst/>
                <a:latin typeface="+mn-ea"/>
                <a:cs typeface="宋体" panose="02010600030101010101" pitchFamily="2" charset="-122"/>
              </a:rPr>
              <a:t>（素材）</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b="1" kern="100" dirty="0">
                <a:solidFill>
                  <a:schemeClr val="tx1"/>
                </a:solidFill>
                <a:effectLst/>
                <a:latin typeface="+mn-ea"/>
                <a:cs typeface="宋体" panose="02010600030101010101" pitchFamily="2" charset="-122"/>
              </a:rPr>
              <a:t>实例位置</a:t>
            </a:r>
            <a:r>
              <a:rPr lang="zh-CN" altLang="zh-CN" sz="1800" kern="100" dirty="0">
                <a:solidFill>
                  <a:schemeClr val="tx1"/>
                </a:solidFill>
                <a:effectLst/>
                <a:latin typeface="+mn-ea"/>
                <a:cs typeface="宋体" panose="02010600030101010101" pitchFamily="2" charset="-122"/>
              </a:rPr>
              <a:t> 实例文件</a:t>
            </a:r>
            <a:r>
              <a:rPr lang="en-US" altLang="zh-CN" sz="1800" kern="100" dirty="0">
                <a:solidFill>
                  <a:schemeClr val="tx1"/>
                </a:solidFill>
                <a:effectLst/>
                <a:latin typeface="+mn-ea"/>
                <a:cs typeface="宋体" panose="02010600030101010101" pitchFamily="2" charset="-122"/>
              </a:rPr>
              <a:t>&gt;CH08&gt;</a:t>
            </a:r>
            <a:r>
              <a:rPr lang="zh-CN" altLang="zh-CN" sz="1800" kern="100" dirty="0">
                <a:solidFill>
                  <a:schemeClr val="tx1"/>
                </a:solidFill>
                <a:effectLst/>
                <a:latin typeface="+mn-ea"/>
                <a:cs typeface="宋体" panose="02010600030101010101" pitchFamily="2" charset="-122"/>
              </a:rPr>
              <a:t>课堂案例</a:t>
            </a:r>
            <a:r>
              <a:rPr lang="en-US" altLang="zh-CN" sz="1800" kern="100" dirty="0">
                <a:solidFill>
                  <a:schemeClr val="tx1"/>
                </a:solidFill>
                <a:effectLst/>
                <a:latin typeface="+mn-ea"/>
                <a:cs typeface="宋体" panose="02010600030101010101" pitchFamily="2" charset="-122"/>
              </a:rPr>
              <a:t>-</a:t>
            </a:r>
            <a:r>
              <a:rPr lang="zh-CN" altLang="zh-CN" sz="1800" kern="100" dirty="0">
                <a:solidFill>
                  <a:schemeClr val="tx1"/>
                </a:solidFill>
                <a:effectLst/>
                <a:latin typeface="+mn-ea"/>
                <a:cs typeface="宋体" panose="02010600030101010101" pitchFamily="2" charset="-122"/>
              </a:rPr>
              <a:t>聚光灯效果</a:t>
            </a:r>
            <a:r>
              <a:rPr lang="en-US" altLang="zh-CN" sz="1800" kern="100" dirty="0">
                <a:solidFill>
                  <a:schemeClr val="tx1"/>
                </a:solidFill>
                <a:effectLst/>
                <a:latin typeface="+mn-ea"/>
                <a:cs typeface="宋体" panose="02010600030101010101" pitchFamily="2" charset="-122"/>
              </a:rPr>
              <a:t>.</a:t>
            </a:r>
            <a:r>
              <a:rPr lang="en-US" altLang="zh-CN" sz="1800" kern="100" dirty="0" err="1">
                <a:solidFill>
                  <a:schemeClr val="tx1"/>
                </a:solidFill>
                <a:effectLst/>
                <a:latin typeface="+mn-ea"/>
                <a:cs typeface="宋体" panose="02010600030101010101" pitchFamily="2" charset="-122"/>
              </a:rPr>
              <a:t>aep</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b="1" kern="100" dirty="0">
                <a:solidFill>
                  <a:schemeClr val="tx1"/>
                </a:solidFill>
                <a:effectLst/>
                <a:latin typeface="+mn-ea"/>
                <a:cs typeface="宋体" panose="02010600030101010101" pitchFamily="2" charset="-122"/>
              </a:rPr>
              <a:t>案例描述</a:t>
            </a:r>
            <a:r>
              <a:rPr lang="zh-CN" altLang="zh-CN" sz="1800" kern="100" dirty="0">
                <a:solidFill>
                  <a:schemeClr val="tx1"/>
                </a:solidFill>
                <a:effectLst/>
                <a:latin typeface="+mn-ea"/>
                <a:cs typeface="宋体" panose="02010600030101010101" pitchFamily="2" charset="-122"/>
              </a:rPr>
              <a:t> 在实际制作特效的过程中，如果需要创建某些特定效果或者场景等素材，有可能会使用到灯光属性。它能为场景提供不同的氛围和表现形式。本案例综合应用的灯光属性制作效果，制作效果如图</a:t>
            </a:r>
            <a:r>
              <a:rPr lang="en-US" altLang="zh-CN" sz="1800" kern="100" dirty="0">
                <a:solidFill>
                  <a:schemeClr val="tx1"/>
                </a:solidFill>
                <a:effectLst/>
                <a:latin typeface="+mn-ea"/>
                <a:cs typeface="宋体" panose="02010600030101010101" pitchFamily="2" charset="-122"/>
              </a:rPr>
              <a:t>8-32</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b="1" kern="100" dirty="0">
                <a:solidFill>
                  <a:schemeClr val="tx1"/>
                </a:solidFill>
                <a:effectLst/>
                <a:latin typeface="+mn-ea"/>
                <a:cs typeface="宋体" panose="02010600030101010101" pitchFamily="2" charset="-122"/>
              </a:rPr>
              <a:t>难易指数</a:t>
            </a:r>
            <a:r>
              <a:rPr lang="zh-CN" altLang="zh-CN" sz="1800" kern="100" dirty="0">
                <a:solidFill>
                  <a:schemeClr val="tx1"/>
                </a:solidFill>
                <a:effectLst/>
                <a:latin typeface="+mn-ea"/>
                <a:cs typeface="宋体" panose="02010600030101010101" pitchFamily="2" charset="-122"/>
              </a:rPr>
              <a:t> ★★★★★</a:t>
            </a:r>
            <a:endParaRPr lang="zh-CN" altLang="zh-CN" sz="1800" kern="100" dirty="0">
              <a:solidFill>
                <a:schemeClr val="tx1"/>
              </a:solidFill>
              <a:effectLst/>
              <a:latin typeface="+mn-ea"/>
              <a:cs typeface="Times New Roman" panose="02020603050405020304" pitchFamily="18" charset="0"/>
            </a:endParaRPr>
          </a:p>
        </p:txBody>
      </p:sp>
      <p:sp>
        <p:nvSpPr>
          <p:cNvPr id="3" name="等腰三角形 2">
            <a:extLst>
              <a:ext uri="{FF2B5EF4-FFF2-40B4-BE49-F238E27FC236}">
                <a16:creationId xmlns:a16="http://schemas.microsoft.com/office/drawing/2014/main" id="{7DDF0708-F810-F69C-C588-B7C4D14DF34F}"/>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59A9C90C-36B4-7D12-3BB4-3A94DD9B6121}"/>
              </a:ext>
            </a:extLst>
          </p:cNvPr>
          <p:cNvGrpSpPr/>
          <p:nvPr/>
        </p:nvGrpSpPr>
        <p:grpSpPr>
          <a:xfrm>
            <a:off x="66240" y="917064"/>
            <a:ext cx="2161837" cy="918222"/>
            <a:chOff x="53900" y="1497840"/>
            <a:chExt cx="2161837" cy="918222"/>
          </a:xfrm>
        </p:grpSpPr>
        <p:sp>
          <p:nvSpPr>
            <p:cNvPr id="21" name="矩形: 圆角 20">
              <a:extLst>
                <a:ext uri="{FF2B5EF4-FFF2-40B4-BE49-F238E27FC236}">
                  <a16:creationId xmlns:a16="http://schemas.microsoft.com/office/drawing/2014/main" id="{464E80CE-89F9-88EC-3482-346ABA5B1563}"/>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2A9E2A63-CA3C-5BDB-F90C-0ECD80F2E4C0}"/>
                </a:ext>
              </a:extLst>
            </p:cNvPr>
            <p:cNvSpPr txBox="1"/>
            <p:nvPr/>
          </p:nvSpPr>
          <p:spPr>
            <a:xfrm>
              <a:off x="53900" y="1619077"/>
              <a:ext cx="2064281"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课堂案例——墙面聚光灯</a:t>
              </a:r>
              <a:endParaRPr lang="zh-CN" altLang="en-US" sz="2000" b="1" dirty="0">
                <a:solidFill>
                  <a:schemeClr val="bg1"/>
                </a:solidFill>
              </a:endParaRPr>
            </a:p>
          </p:txBody>
        </p:sp>
      </p:grpSp>
      <p:pic>
        <p:nvPicPr>
          <p:cNvPr id="23" name="图片 22">
            <a:extLst>
              <a:ext uri="{FF2B5EF4-FFF2-40B4-BE49-F238E27FC236}">
                <a16:creationId xmlns:a16="http://schemas.microsoft.com/office/drawing/2014/main" id="{E1198969-6437-CD83-4573-7431A2922546}"/>
              </a:ext>
            </a:extLst>
          </p:cNvPr>
          <p:cNvPicPr>
            <a:picLocks noChangeAspect="1"/>
          </p:cNvPicPr>
          <p:nvPr/>
        </p:nvPicPr>
        <p:blipFill>
          <a:blip r:embed="rId3"/>
          <a:stretch>
            <a:fillRect/>
          </a:stretch>
        </p:blipFill>
        <p:spPr>
          <a:xfrm>
            <a:off x="2859948" y="3579720"/>
            <a:ext cx="6186079" cy="3023830"/>
          </a:xfrm>
          <a:prstGeom prst="rect">
            <a:avLst/>
          </a:prstGeom>
        </p:spPr>
      </p:pic>
      <p:sp>
        <p:nvSpPr>
          <p:cNvPr id="25" name="文本框 24">
            <a:extLst>
              <a:ext uri="{FF2B5EF4-FFF2-40B4-BE49-F238E27FC236}">
                <a16:creationId xmlns:a16="http://schemas.microsoft.com/office/drawing/2014/main" id="{B47EB90B-7E40-35B2-A2EF-AEE60DD4A4FA}"/>
              </a:ext>
            </a:extLst>
          </p:cNvPr>
          <p:cNvSpPr txBox="1"/>
          <p:nvPr/>
        </p:nvSpPr>
        <p:spPr>
          <a:xfrm>
            <a:off x="6460097" y="4861444"/>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8-32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9165352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3E9D04F2-95E6-CA14-CAF3-5A2D71C3B20A}"/>
              </a:ext>
            </a:extLst>
          </p:cNvPr>
          <p:cNvSpPr/>
          <p:nvPr/>
        </p:nvSpPr>
        <p:spPr>
          <a:xfrm>
            <a:off x="2684543" y="954882"/>
            <a:ext cx="3797900" cy="451519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defTabSz="913765">
              <a:lnSpc>
                <a:spcPct val="140000"/>
              </a:lnSpc>
              <a:buSzPct val="25000"/>
              <a:defRPr/>
            </a:pPr>
            <a:r>
              <a:rPr lang="zh-CN" altLang="zh-CN" sz="1800" kern="100" dirty="0">
                <a:solidFill>
                  <a:schemeClr val="tx1"/>
                </a:solidFill>
                <a:effectLst/>
                <a:latin typeface="+mn-ea"/>
                <a:cs typeface="宋体" panose="02010600030101010101" pitchFamily="2" charset="-122"/>
              </a:rPr>
              <a:t>步骤</a:t>
            </a:r>
            <a:r>
              <a:rPr lang="en-US" altLang="zh-CN" sz="1800" kern="100" dirty="0">
                <a:solidFill>
                  <a:schemeClr val="tx1"/>
                </a:solidFill>
                <a:effectLst/>
                <a:latin typeface="+mn-ea"/>
                <a:cs typeface="宋体" panose="02010600030101010101" pitchFamily="2" charset="-122"/>
              </a:rPr>
              <a:t>01</a:t>
            </a:r>
            <a:r>
              <a:rPr lang="zh-CN" altLang="zh-CN" sz="1800" kern="100" dirty="0">
                <a:solidFill>
                  <a:schemeClr val="tx1"/>
                </a:solidFill>
                <a:effectLst/>
                <a:latin typeface="+mn-ea"/>
                <a:cs typeface="宋体" panose="02010600030101010101" pitchFamily="2" charset="-122"/>
              </a:rPr>
              <a:t>：启动</a:t>
            </a:r>
            <a:r>
              <a:rPr lang="en-US" altLang="zh-CN" sz="1800" kern="100" dirty="0">
                <a:solidFill>
                  <a:schemeClr val="tx1"/>
                </a:solidFill>
                <a:effectLst/>
                <a:latin typeface="+mn-ea"/>
                <a:cs typeface="宋体" panose="02010600030101010101" pitchFamily="2" charset="-122"/>
              </a:rPr>
              <a:t>After Effects 2022</a:t>
            </a:r>
            <a:r>
              <a:rPr lang="zh-CN" altLang="zh-CN" sz="1800" kern="100" dirty="0">
                <a:solidFill>
                  <a:schemeClr val="tx1"/>
                </a:solidFill>
                <a:effectLst/>
                <a:latin typeface="+mn-ea"/>
                <a:cs typeface="宋体" panose="02010600030101010101" pitchFamily="2" charset="-122"/>
              </a:rPr>
              <a:t>，导入学习资源中的“实例文件</a:t>
            </a:r>
            <a:r>
              <a:rPr lang="en-US" altLang="zh-CN" sz="1800" kern="100" dirty="0">
                <a:solidFill>
                  <a:schemeClr val="tx1"/>
                </a:solidFill>
                <a:effectLst/>
                <a:latin typeface="+mn-ea"/>
                <a:cs typeface="宋体" panose="02010600030101010101" pitchFamily="2" charset="-122"/>
              </a:rPr>
              <a:t>&gt;CH08&gt;</a:t>
            </a:r>
            <a:r>
              <a:rPr lang="zh-CN" altLang="zh-CN" sz="1800" kern="100" dirty="0">
                <a:solidFill>
                  <a:schemeClr val="tx1"/>
                </a:solidFill>
                <a:effectLst/>
                <a:latin typeface="+mn-ea"/>
                <a:cs typeface="宋体" panose="02010600030101010101" pitchFamily="2" charset="-122"/>
              </a:rPr>
              <a:t>课堂案例</a:t>
            </a:r>
            <a:r>
              <a:rPr lang="en-US" altLang="zh-CN" sz="1800" kern="100" dirty="0">
                <a:solidFill>
                  <a:schemeClr val="tx1"/>
                </a:solidFill>
                <a:effectLst/>
                <a:latin typeface="+mn-ea"/>
                <a:cs typeface="宋体" panose="02010600030101010101" pitchFamily="2" charset="-122"/>
              </a:rPr>
              <a:t>-</a:t>
            </a:r>
            <a:r>
              <a:rPr lang="zh-CN" altLang="zh-CN" sz="1800" kern="100" dirty="0">
                <a:solidFill>
                  <a:schemeClr val="tx1"/>
                </a:solidFill>
                <a:effectLst/>
                <a:latin typeface="+mn-ea"/>
                <a:cs typeface="宋体" panose="02010600030101010101" pitchFamily="2" charset="-122"/>
              </a:rPr>
              <a:t>聚光灯效果</a:t>
            </a:r>
            <a:r>
              <a:rPr lang="en-US" altLang="zh-CN" sz="1800" kern="100" dirty="0">
                <a:solidFill>
                  <a:schemeClr val="tx1"/>
                </a:solidFill>
                <a:effectLst/>
                <a:latin typeface="+mn-ea"/>
                <a:cs typeface="宋体" panose="02010600030101010101" pitchFamily="2" charset="-122"/>
              </a:rPr>
              <a:t>.</a:t>
            </a:r>
            <a:r>
              <a:rPr lang="en-US" altLang="zh-CN" sz="1800" kern="100" dirty="0" err="1">
                <a:solidFill>
                  <a:schemeClr val="tx1"/>
                </a:solidFill>
                <a:effectLst/>
                <a:latin typeface="+mn-ea"/>
                <a:cs typeface="宋体" panose="02010600030101010101" pitchFamily="2" charset="-122"/>
              </a:rPr>
              <a:t>aep</a:t>
            </a:r>
            <a:r>
              <a:rPr lang="zh-CN" altLang="zh-CN" sz="1800" kern="100" dirty="0">
                <a:solidFill>
                  <a:schemeClr val="tx1"/>
                </a:solidFill>
                <a:effectLst/>
                <a:latin typeface="+mn-ea"/>
                <a:cs typeface="宋体" panose="02010600030101010101" pitchFamily="2" charset="-122"/>
              </a:rPr>
              <a:t>”文件，然后在“项目”面板中双击“灯光”加载该合成，如图</a:t>
            </a:r>
            <a:r>
              <a:rPr lang="en-US" altLang="zh-CN" sz="1800" kern="100" dirty="0">
                <a:solidFill>
                  <a:schemeClr val="tx1"/>
                </a:solidFill>
                <a:effectLst/>
                <a:latin typeface="+mn-ea"/>
                <a:cs typeface="宋体" panose="02010600030101010101" pitchFamily="2" charset="-122"/>
              </a:rPr>
              <a:t>8-33</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sp>
        <p:nvSpPr>
          <p:cNvPr id="3" name="文本框 2">
            <a:extLst>
              <a:ext uri="{FF2B5EF4-FFF2-40B4-BE49-F238E27FC236}">
                <a16:creationId xmlns:a16="http://schemas.microsoft.com/office/drawing/2014/main" id="{B7C9EA90-5013-471E-FB12-5C38C8945154}"/>
              </a:ext>
            </a:extLst>
          </p:cNvPr>
          <p:cNvSpPr txBox="1"/>
          <p:nvPr/>
        </p:nvSpPr>
        <p:spPr>
          <a:xfrm>
            <a:off x="2787235" y="266382"/>
            <a:ext cx="1627369" cy="664862"/>
          </a:xfrm>
          <a:prstGeom prst="rect">
            <a:avLst/>
          </a:prstGeom>
          <a:noFill/>
        </p:spPr>
        <p:txBody>
          <a:bodyPr wrap="none" rtlCol="0">
            <a:spAutoFit/>
          </a:bodyPr>
          <a:lstStyle/>
          <a:p>
            <a:pPr algn="just">
              <a:lnSpc>
                <a:spcPct val="150000"/>
              </a:lnSpc>
            </a:pPr>
            <a:r>
              <a:rPr lang="zh-CN" altLang="en-US" sz="2800" b="1" kern="100" dirty="0">
                <a:solidFill>
                  <a:srgbClr val="324A7A"/>
                </a:solidFill>
                <a:effectLst/>
                <a:latin typeface="Calibri" panose="020F0502020204030204" pitchFamily="34" charset="0"/>
                <a:ea typeface="宋体" panose="02010600030101010101" pitchFamily="2" charset="-122"/>
                <a:cs typeface="宋体" panose="02010600030101010101" pitchFamily="2" charset="-122"/>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等腰三角形 7">
            <a:extLst>
              <a:ext uri="{FF2B5EF4-FFF2-40B4-BE49-F238E27FC236}">
                <a16:creationId xmlns:a16="http://schemas.microsoft.com/office/drawing/2014/main" id="{353DD554-E1E9-D7BB-82C6-5BFED4248BCA}"/>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07468384-0925-0E8D-E81E-D2C54DC4A9C7}"/>
              </a:ext>
            </a:extLst>
          </p:cNvPr>
          <p:cNvGrpSpPr/>
          <p:nvPr/>
        </p:nvGrpSpPr>
        <p:grpSpPr>
          <a:xfrm>
            <a:off x="66240" y="917064"/>
            <a:ext cx="2161837" cy="1136900"/>
            <a:chOff x="53900" y="1497840"/>
            <a:chExt cx="2161837" cy="1136900"/>
          </a:xfrm>
        </p:grpSpPr>
        <p:sp>
          <p:nvSpPr>
            <p:cNvPr id="11" name="矩形: 圆角 10">
              <a:extLst>
                <a:ext uri="{FF2B5EF4-FFF2-40B4-BE49-F238E27FC236}">
                  <a16:creationId xmlns:a16="http://schemas.microsoft.com/office/drawing/2014/main" id="{3147FF68-4531-BA8F-0616-E1B10399CBD1}"/>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59BFA428-AFFA-0582-597A-81979C98B25B}"/>
                </a:ext>
              </a:extLst>
            </p:cNvPr>
            <p:cNvSpPr txBox="1"/>
            <p:nvPr/>
          </p:nvSpPr>
          <p:spPr>
            <a:xfrm>
              <a:off x="53900" y="1619077"/>
              <a:ext cx="2064281" cy="1015663"/>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课堂案例——墙面聚光灯</a:t>
              </a:r>
              <a:endParaRPr lang="zh-CN" altLang="en-US" sz="2000" b="1" dirty="0">
                <a:solidFill>
                  <a:schemeClr val="bg1"/>
                </a:solidFill>
              </a:endParaRPr>
            </a:p>
            <a:p>
              <a:pPr algn="ctr"/>
              <a:endParaRPr lang="zh-CN" altLang="en-US" sz="2000" b="1" dirty="0">
                <a:solidFill>
                  <a:schemeClr val="bg1"/>
                </a:solidFill>
              </a:endParaRPr>
            </a:p>
          </p:txBody>
        </p:sp>
      </p:grpSp>
      <p:pic>
        <p:nvPicPr>
          <p:cNvPr id="26" name="图片 25">
            <a:extLst>
              <a:ext uri="{FF2B5EF4-FFF2-40B4-BE49-F238E27FC236}">
                <a16:creationId xmlns:a16="http://schemas.microsoft.com/office/drawing/2014/main" id="{1BF47934-FC6E-0634-9178-186E524D2F83}"/>
              </a:ext>
            </a:extLst>
          </p:cNvPr>
          <p:cNvPicPr>
            <a:picLocks noChangeAspect="1"/>
          </p:cNvPicPr>
          <p:nvPr/>
        </p:nvPicPr>
        <p:blipFill>
          <a:blip r:embed="rId3"/>
          <a:stretch>
            <a:fillRect/>
          </a:stretch>
        </p:blipFill>
        <p:spPr>
          <a:xfrm>
            <a:off x="7227064" y="931244"/>
            <a:ext cx="3268472" cy="4255524"/>
          </a:xfrm>
          <a:prstGeom prst="rect">
            <a:avLst/>
          </a:prstGeom>
        </p:spPr>
      </p:pic>
      <p:sp>
        <p:nvSpPr>
          <p:cNvPr id="28" name="文本框 27">
            <a:extLst>
              <a:ext uri="{FF2B5EF4-FFF2-40B4-BE49-F238E27FC236}">
                <a16:creationId xmlns:a16="http://schemas.microsoft.com/office/drawing/2014/main" id="{BA877CE4-CEB4-B584-4627-97EA3D244E6E}"/>
              </a:ext>
            </a:extLst>
          </p:cNvPr>
          <p:cNvSpPr txBox="1"/>
          <p:nvPr/>
        </p:nvSpPr>
        <p:spPr>
          <a:xfrm>
            <a:off x="5762953" y="5163955"/>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8-33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7941191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1964382"/>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0" y="2027707"/>
            <a:ext cx="1415772" cy="461665"/>
          </a:xfrm>
          <a:prstGeom prst="rect">
            <a:avLst/>
          </a:prstGeom>
          <a:noFill/>
        </p:spPr>
        <p:txBody>
          <a:bodyPr wrap="none" rtlCol="0">
            <a:spAutoFit/>
          </a:bodyPr>
          <a:lstStyle/>
          <a:p>
            <a:pPr algn="ctr"/>
            <a:r>
              <a:rPr lang="zh-CN" altLang="en-US" sz="2400" b="1" dirty="0">
                <a:solidFill>
                  <a:schemeClr val="bg1"/>
                </a:solidFill>
              </a:rPr>
              <a:t>学习目标</a:t>
            </a:r>
          </a:p>
        </p:txBody>
      </p:sp>
      <p:sp>
        <p:nvSpPr>
          <p:cNvPr id="6" name="文本框 5"/>
          <p:cNvSpPr txBox="1"/>
          <p:nvPr>
            <p:custDataLst>
              <p:tags r:id="rId2"/>
            </p:custDataLst>
          </p:nvPr>
        </p:nvSpPr>
        <p:spPr>
          <a:xfrm>
            <a:off x="555904" y="85724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本章导读</a:t>
            </a:r>
          </a:p>
        </p:txBody>
      </p:sp>
      <p:sp>
        <p:nvSpPr>
          <p:cNvPr id="55" name="等腰三角形 54"/>
          <p:cNvSpPr/>
          <p:nvPr/>
        </p:nvSpPr>
        <p:spPr>
          <a:xfrm rot="16200000">
            <a:off x="2253008" y="20921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726058" y="497434"/>
            <a:ext cx="9018267" cy="577169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07790" y="673173"/>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60" name="quotation-mark_32371"/>
          <p:cNvSpPr>
            <a:spLocks noChangeAspect="1"/>
          </p:cNvSpPr>
          <p:nvPr>
            <p:custDataLst>
              <p:tags r:id="rId5"/>
            </p:custDataLst>
          </p:nvPr>
        </p:nvSpPr>
        <p:spPr bwMode="auto">
          <a:xfrm rot="10800000">
            <a:off x="11147221" y="5683054"/>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467614" y="800072"/>
            <a:ext cx="7736339" cy="5182188"/>
          </a:xfrm>
          <a:prstGeom prst="rect">
            <a:avLst/>
          </a:prstGeom>
          <a:noFill/>
        </p:spPr>
        <p:txBody>
          <a:bodyPr wrap="square" rtlCol="0">
            <a:spAutoFit/>
          </a:bodyPr>
          <a:lstStyle/>
          <a:p>
            <a:pPr algn="just">
              <a:lnSpc>
                <a:spcPct val="150000"/>
              </a:lnSpc>
            </a:pPr>
            <a:r>
              <a:rPr lang="zh-CN" altLang="en-US" sz="2600" b="1" dirty="0">
                <a:solidFill>
                  <a:srgbClr val="FF0000"/>
                </a:solidFill>
                <a:latin typeface="+mn-ea"/>
                <a:sym typeface="+mn-ea"/>
              </a:rPr>
              <a:t>知识目标</a:t>
            </a:r>
            <a:r>
              <a:rPr lang="zh-CN" altLang="en-US" sz="2600" dirty="0">
                <a:solidFill>
                  <a:schemeClr val="bg2">
                    <a:lumMod val="25000"/>
                  </a:schemeClr>
                </a:solidFill>
                <a:latin typeface="+mn-ea"/>
                <a:sym typeface="+mn-ea"/>
              </a:rPr>
              <a:t>：</a:t>
            </a:r>
            <a:r>
              <a:rPr lang="zh-CN" altLang="zh-CN" sz="2800" kern="100" dirty="0">
                <a:effectLst/>
                <a:latin typeface="+mn-ea"/>
                <a:cs typeface="宋体" panose="02010600030101010101" pitchFamily="2" charset="-122"/>
              </a:rPr>
              <a:t>了解三维空间的基本概念，并且掌握如何使用三维功能进行效果的制作，并充分了解其中的坐标系统、基本操作、以及材质属性，了解灯光和摄像机的基本使用方法。</a:t>
            </a:r>
            <a:endParaRPr lang="zh-CN" altLang="zh-CN" sz="2800" kern="100" dirty="0">
              <a:effectLst/>
              <a:latin typeface="+mn-ea"/>
              <a:cs typeface="Times New Roman" panose="02020603050405020304" pitchFamily="18" charset="0"/>
            </a:endParaRPr>
          </a:p>
          <a:p>
            <a:pPr algn="just">
              <a:lnSpc>
                <a:spcPct val="150000"/>
              </a:lnSpc>
            </a:pPr>
            <a:r>
              <a:rPr lang="zh-CN" altLang="en-US" sz="2600" b="1" dirty="0">
                <a:solidFill>
                  <a:srgbClr val="FF0000"/>
                </a:solidFill>
                <a:latin typeface="+mn-ea"/>
                <a:sym typeface="+mn-ea"/>
              </a:rPr>
              <a:t>能力目标</a:t>
            </a:r>
            <a:r>
              <a:rPr lang="zh-CN" altLang="en-US" sz="2600" dirty="0">
                <a:solidFill>
                  <a:schemeClr val="bg2">
                    <a:lumMod val="25000"/>
                  </a:schemeClr>
                </a:solidFill>
                <a:latin typeface="+mn-ea"/>
                <a:sym typeface="+mn-ea"/>
              </a:rPr>
              <a:t>：</a:t>
            </a:r>
            <a:r>
              <a:rPr lang="zh-CN" altLang="zh-CN" sz="2800" kern="100" dirty="0">
                <a:effectLst/>
                <a:latin typeface="+mn-ea"/>
                <a:cs typeface="宋体" panose="02010600030101010101" pitchFamily="2" charset="-122"/>
              </a:rPr>
              <a:t>掌握能够运用三维空间制作效果的基本技巧。</a:t>
            </a:r>
            <a:r>
              <a:rPr lang="zh-CN" altLang="en-US" sz="2600" b="1" dirty="0">
                <a:solidFill>
                  <a:srgbClr val="FF0000"/>
                </a:solidFill>
                <a:latin typeface="+mn-ea"/>
                <a:sym typeface="+mn-ea"/>
              </a:rPr>
              <a:t>素养目标</a:t>
            </a:r>
            <a:r>
              <a:rPr lang="zh-CN" altLang="en-US" sz="2600" dirty="0">
                <a:solidFill>
                  <a:schemeClr val="bg2">
                    <a:lumMod val="25000"/>
                  </a:schemeClr>
                </a:solidFill>
                <a:latin typeface="+mn-ea"/>
                <a:sym typeface="+mn-ea"/>
              </a:rPr>
              <a:t>：</a:t>
            </a:r>
            <a:r>
              <a:rPr lang="zh-CN" altLang="zh-CN" sz="2800" kern="100" dirty="0">
                <a:effectLst/>
                <a:latin typeface="+mn-ea"/>
                <a:cs typeface="宋体" panose="02010600030101010101" pitchFamily="2" charset="-122"/>
              </a:rPr>
              <a:t>培养</a:t>
            </a:r>
            <a:r>
              <a:rPr lang="zh-CN" altLang="zh-CN" sz="2800" kern="100" dirty="0">
                <a:solidFill>
                  <a:srgbClr val="333333"/>
                </a:solidFill>
                <a:effectLst/>
                <a:highlight>
                  <a:srgbClr val="FFFFFF"/>
                </a:highlight>
                <a:latin typeface="+mn-ea"/>
                <a:cs typeface="宋体" panose="02010600030101010101" pitchFamily="2" charset="-122"/>
              </a:rPr>
              <a:t>较强的学习能力、理解能力和创新思维，能够根据需求，独立完成高质量的视觉效果制作。</a:t>
            </a:r>
            <a:endParaRPr lang="zh-CN" altLang="en-US" sz="2800" dirty="0">
              <a:solidFill>
                <a:schemeClr val="bg2">
                  <a:lumMod val="25000"/>
                </a:schemeClr>
              </a:solidFill>
              <a:latin typeface="+mn-ea"/>
              <a:sym typeface="+mn-ea"/>
            </a:endParaRPr>
          </a:p>
        </p:txBody>
      </p:sp>
    </p:spTree>
    <p:custDataLst>
      <p:tags r:id="rId1"/>
    </p:custDataLst>
    <p:extLst>
      <p:ext uri="{BB962C8B-B14F-4D97-AF65-F5344CB8AC3E}">
        <p14:creationId xmlns:p14="http://schemas.microsoft.com/office/powerpoint/2010/main" val="42232708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3E9D04F2-95E6-CA14-CAF3-5A2D71C3B20A}"/>
              </a:ext>
            </a:extLst>
          </p:cNvPr>
          <p:cNvSpPr/>
          <p:nvPr/>
        </p:nvSpPr>
        <p:spPr>
          <a:xfrm>
            <a:off x="2653346" y="938461"/>
            <a:ext cx="8107183" cy="220958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mn-ea"/>
                <a:cs typeface="宋体" panose="02010600030101010101" pitchFamily="2" charset="-122"/>
              </a:rPr>
              <a:t>步骤</a:t>
            </a:r>
            <a:r>
              <a:rPr lang="en-US" altLang="zh-CN" sz="1800" kern="100" dirty="0">
                <a:solidFill>
                  <a:schemeClr val="tx1"/>
                </a:solidFill>
                <a:effectLst/>
                <a:latin typeface="+mn-ea"/>
                <a:cs typeface="宋体" panose="02010600030101010101" pitchFamily="2" charset="-122"/>
              </a:rPr>
              <a:t>02</a:t>
            </a:r>
            <a:r>
              <a:rPr lang="zh-CN" altLang="zh-CN" sz="1800" kern="100" dirty="0">
                <a:solidFill>
                  <a:schemeClr val="tx1"/>
                </a:solidFill>
                <a:effectLst/>
                <a:latin typeface="+mn-ea"/>
                <a:cs typeface="宋体" panose="02010600030101010101" pitchFamily="2" charset="-122"/>
              </a:rPr>
              <a:t>：在“时间轴”面板中找到“背景”合成，随后双击进入，并开启其中两个图层的“三维图层”属性，然后把“背景图</a:t>
            </a:r>
            <a:r>
              <a:rPr lang="en-US" altLang="zh-CN" sz="1800" kern="100" dirty="0">
                <a:solidFill>
                  <a:schemeClr val="tx1"/>
                </a:solidFill>
                <a:effectLst/>
                <a:latin typeface="+mn-ea"/>
                <a:cs typeface="宋体" panose="02010600030101010101" pitchFamily="2" charset="-122"/>
              </a:rPr>
              <a:t>1</a:t>
            </a:r>
            <a:r>
              <a:rPr lang="zh-CN" altLang="zh-CN" sz="1800" kern="100" dirty="0">
                <a:solidFill>
                  <a:schemeClr val="tx1"/>
                </a:solidFill>
                <a:effectLst/>
                <a:latin typeface="+mn-ea"/>
                <a:cs typeface="宋体" panose="02010600030101010101" pitchFamily="2" charset="-122"/>
              </a:rPr>
              <a:t>”图层的“材质选项”属性下的“投影”打开，把“接受灯光”关闭，如图</a:t>
            </a:r>
            <a:r>
              <a:rPr lang="en-US" altLang="zh-CN" sz="1800" kern="100" dirty="0">
                <a:solidFill>
                  <a:schemeClr val="tx1"/>
                </a:solidFill>
                <a:effectLst/>
                <a:latin typeface="+mn-ea"/>
                <a:cs typeface="宋体" panose="02010600030101010101" pitchFamily="2" charset="-122"/>
              </a:rPr>
              <a:t>8-34</a:t>
            </a:r>
            <a:r>
              <a:rPr lang="zh-CN" altLang="zh-CN" sz="1800" kern="100" dirty="0">
                <a:solidFill>
                  <a:schemeClr val="tx1"/>
                </a:solidFill>
                <a:effectLst/>
                <a:latin typeface="+mn-ea"/>
                <a:cs typeface="宋体" panose="02010600030101010101" pitchFamily="2" charset="-122"/>
              </a:rPr>
              <a:t>所示。接着把“背景图</a:t>
            </a:r>
            <a:r>
              <a:rPr lang="en-US" altLang="zh-CN" sz="1800" kern="100" dirty="0">
                <a:solidFill>
                  <a:schemeClr val="tx1"/>
                </a:solidFill>
                <a:effectLst/>
                <a:latin typeface="+mn-ea"/>
                <a:cs typeface="宋体" panose="02010600030101010101" pitchFamily="2" charset="-122"/>
              </a:rPr>
              <a:t>2</a:t>
            </a:r>
            <a:r>
              <a:rPr lang="zh-CN" altLang="zh-CN" sz="1800" kern="100" dirty="0">
                <a:solidFill>
                  <a:schemeClr val="tx1"/>
                </a:solidFill>
                <a:effectLst/>
                <a:latin typeface="+mn-ea"/>
                <a:cs typeface="宋体" panose="02010600030101010101" pitchFamily="2" charset="-122"/>
              </a:rPr>
              <a:t>”图层的“方向设置为（</a:t>
            </a:r>
            <a:r>
              <a:rPr lang="en-US" altLang="zh-CN" sz="1800" kern="100" dirty="0">
                <a:solidFill>
                  <a:schemeClr val="tx1"/>
                </a:solidFill>
                <a:effectLst/>
                <a:latin typeface="+mn-ea"/>
                <a:cs typeface="宋体" panose="02010600030101010101" pitchFamily="2" charset="-122"/>
              </a:rPr>
              <a:t>200.0</a:t>
            </a:r>
            <a:r>
              <a:rPr lang="zh-CN" altLang="zh-CN" sz="1800" kern="100" dirty="0">
                <a:solidFill>
                  <a:schemeClr val="tx1"/>
                </a:solidFill>
                <a:effectLst/>
                <a:latin typeface="+mn-ea"/>
                <a:cs typeface="宋体" panose="02010600030101010101" pitchFamily="2" charset="-122"/>
              </a:rPr>
              <a:t>°，</a:t>
            </a:r>
            <a:r>
              <a:rPr lang="en-US" altLang="zh-CN" sz="1800" kern="100" dirty="0">
                <a:solidFill>
                  <a:schemeClr val="tx1"/>
                </a:solidFill>
                <a:effectLst/>
                <a:latin typeface="+mn-ea"/>
                <a:cs typeface="宋体" panose="02010600030101010101" pitchFamily="2" charset="-122"/>
              </a:rPr>
              <a:t>0.0</a:t>
            </a:r>
            <a:r>
              <a:rPr lang="zh-CN" altLang="zh-CN" sz="1800" kern="100" dirty="0">
                <a:solidFill>
                  <a:schemeClr val="tx1"/>
                </a:solidFill>
                <a:effectLst/>
                <a:latin typeface="+mn-ea"/>
                <a:cs typeface="宋体" panose="02010600030101010101" pitchFamily="2" charset="-122"/>
              </a:rPr>
              <a:t>°，</a:t>
            </a:r>
            <a:r>
              <a:rPr lang="en-US" altLang="zh-CN" sz="1800" kern="100" dirty="0">
                <a:solidFill>
                  <a:schemeClr val="tx1"/>
                </a:solidFill>
                <a:effectLst/>
                <a:latin typeface="+mn-ea"/>
                <a:cs typeface="宋体" panose="02010600030101010101" pitchFamily="2" charset="-122"/>
              </a:rPr>
              <a:t>0.0</a:t>
            </a:r>
            <a:r>
              <a:rPr lang="zh-CN" altLang="zh-CN" sz="1800" kern="100" dirty="0">
                <a:solidFill>
                  <a:schemeClr val="tx1"/>
                </a:solidFill>
                <a:effectLst/>
                <a:latin typeface="+mn-ea"/>
                <a:cs typeface="宋体" panose="02010600030101010101" pitchFamily="2" charset="-122"/>
              </a:rPr>
              <a:t>°），如图</a:t>
            </a:r>
            <a:r>
              <a:rPr lang="en-US" altLang="zh-CN" sz="1800" kern="100" dirty="0">
                <a:solidFill>
                  <a:schemeClr val="tx1"/>
                </a:solidFill>
                <a:effectLst/>
                <a:latin typeface="+mn-ea"/>
                <a:cs typeface="宋体" panose="02010600030101010101" pitchFamily="2" charset="-122"/>
              </a:rPr>
              <a:t>8-35</a:t>
            </a:r>
            <a:r>
              <a:rPr lang="zh-CN" altLang="zh-CN" sz="1800" kern="100" dirty="0">
                <a:solidFill>
                  <a:schemeClr val="tx1"/>
                </a:solidFill>
                <a:effectLst/>
                <a:latin typeface="+mn-ea"/>
                <a:cs typeface="宋体" panose="02010600030101010101" pitchFamily="2" charset="-122"/>
              </a:rPr>
              <a:t>所示。并且关闭“材质选项”属性下的“接受阴影”和“接受灯光”。</a:t>
            </a:r>
            <a:endParaRPr lang="zh-CN" altLang="zh-CN" sz="1800" kern="100" dirty="0">
              <a:solidFill>
                <a:schemeClr val="tx1"/>
              </a:solidFill>
              <a:effectLst/>
              <a:latin typeface="+mn-ea"/>
              <a:cs typeface="Times New Roman" panose="02020603050405020304" pitchFamily="18" charset="0"/>
            </a:endParaRPr>
          </a:p>
        </p:txBody>
      </p:sp>
      <p:sp>
        <p:nvSpPr>
          <p:cNvPr id="5" name="文本框 4">
            <a:extLst>
              <a:ext uri="{FF2B5EF4-FFF2-40B4-BE49-F238E27FC236}">
                <a16:creationId xmlns:a16="http://schemas.microsoft.com/office/drawing/2014/main" id="{DA0D921E-64BF-9C20-6F52-BD26AA141D0E}"/>
              </a:ext>
            </a:extLst>
          </p:cNvPr>
          <p:cNvSpPr txBox="1"/>
          <p:nvPr/>
        </p:nvSpPr>
        <p:spPr>
          <a:xfrm>
            <a:off x="2787235" y="266382"/>
            <a:ext cx="1627369" cy="664862"/>
          </a:xfrm>
          <a:prstGeom prst="rect">
            <a:avLst/>
          </a:prstGeom>
          <a:noFill/>
        </p:spPr>
        <p:txBody>
          <a:bodyPr wrap="none" rtlCol="0">
            <a:spAutoFit/>
          </a:bodyPr>
          <a:lstStyle/>
          <a:p>
            <a:pPr algn="just">
              <a:lnSpc>
                <a:spcPct val="150000"/>
              </a:lnSpc>
            </a:pPr>
            <a:r>
              <a:rPr lang="zh-CN" altLang="en-US" sz="2800" b="1" kern="100" dirty="0">
                <a:solidFill>
                  <a:srgbClr val="324A7A"/>
                </a:solidFill>
                <a:effectLst/>
                <a:latin typeface="Calibri" panose="020F0502020204030204" pitchFamily="34" charset="0"/>
                <a:ea typeface="宋体" panose="02010600030101010101" pitchFamily="2" charset="-122"/>
                <a:cs typeface="宋体" panose="02010600030101010101" pitchFamily="2" charset="-122"/>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等腰三角形 5">
            <a:extLst>
              <a:ext uri="{FF2B5EF4-FFF2-40B4-BE49-F238E27FC236}">
                <a16:creationId xmlns:a16="http://schemas.microsoft.com/office/drawing/2014/main" id="{B238A5EC-BAE4-8AAA-4B13-8304785EA4E6}"/>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0C48E4A2-15E9-4FCE-B1CE-4296C2682857}"/>
              </a:ext>
            </a:extLst>
          </p:cNvPr>
          <p:cNvGrpSpPr/>
          <p:nvPr/>
        </p:nvGrpSpPr>
        <p:grpSpPr>
          <a:xfrm>
            <a:off x="66240" y="917064"/>
            <a:ext cx="2161837" cy="1136900"/>
            <a:chOff x="53900" y="1497840"/>
            <a:chExt cx="2161837" cy="1136900"/>
          </a:xfrm>
        </p:grpSpPr>
        <p:sp>
          <p:nvSpPr>
            <p:cNvPr id="11" name="矩形: 圆角 10">
              <a:extLst>
                <a:ext uri="{FF2B5EF4-FFF2-40B4-BE49-F238E27FC236}">
                  <a16:creationId xmlns:a16="http://schemas.microsoft.com/office/drawing/2014/main" id="{854BEC2A-E68B-B8FD-6598-EA3243C2F283}"/>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6F87A91-178A-5CC1-34BA-77DD9B636DFD}"/>
                </a:ext>
              </a:extLst>
            </p:cNvPr>
            <p:cNvSpPr txBox="1"/>
            <p:nvPr/>
          </p:nvSpPr>
          <p:spPr>
            <a:xfrm>
              <a:off x="53900" y="1619077"/>
              <a:ext cx="2064281" cy="1015663"/>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课堂案例——墙面聚光灯</a:t>
              </a:r>
              <a:endParaRPr lang="zh-CN" altLang="en-US" sz="2000" b="1" dirty="0">
                <a:solidFill>
                  <a:schemeClr val="bg1"/>
                </a:solidFill>
              </a:endParaRPr>
            </a:p>
            <a:p>
              <a:pPr algn="ctr"/>
              <a:endParaRPr lang="zh-CN" altLang="en-US" sz="2000" b="1" dirty="0">
                <a:solidFill>
                  <a:schemeClr val="bg1"/>
                </a:solidFill>
              </a:endParaRPr>
            </a:p>
          </p:txBody>
        </p:sp>
      </p:grpSp>
      <p:pic>
        <p:nvPicPr>
          <p:cNvPr id="20" name="图片 19">
            <a:extLst>
              <a:ext uri="{FF2B5EF4-FFF2-40B4-BE49-F238E27FC236}">
                <a16:creationId xmlns:a16="http://schemas.microsoft.com/office/drawing/2014/main" id="{E1E3B1AB-B4B7-F130-8049-0562DE478EAE}"/>
              </a:ext>
            </a:extLst>
          </p:cNvPr>
          <p:cNvPicPr>
            <a:picLocks noChangeAspect="1"/>
          </p:cNvPicPr>
          <p:nvPr/>
        </p:nvPicPr>
        <p:blipFill>
          <a:blip r:embed="rId3"/>
          <a:stretch>
            <a:fillRect/>
          </a:stretch>
        </p:blipFill>
        <p:spPr>
          <a:xfrm>
            <a:off x="2653346" y="3287537"/>
            <a:ext cx="4422337" cy="2473938"/>
          </a:xfrm>
          <a:prstGeom prst="rect">
            <a:avLst/>
          </a:prstGeom>
        </p:spPr>
      </p:pic>
      <p:sp>
        <p:nvSpPr>
          <p:cNvPr id="22" name="文本框 21">
            <a:extLst>
              <a:ext uri="{FF2B5EF4-FFF2-40B4-BE49-F238E27FC236}">
                <a16:creationId xmlns:a16="http://schemas.microsoft.com/office/drawing/2014/main" id="{508D88CF-8E40-FF38-6D24-EFF3C0851625}"/>
              </a:ext>
            </a:extLst>
          </p:cNvPr>
          <p:cNvSpPr txBox="1"/>
          <p:nvPr/>
        </p:nvSpPr>
        <p:spPr>
          <a:xfrm>
            <a:off x="1815154" y="5759185"/>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8-34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3" name="图片 22">
            <a:extLst>
              <a:ext uri="{FF2B5EF4-FFF2-40B4-BE49-F238E27FC236}">
                <a16:creationId xmlns:a16="http://schemas.microsoft.com/office/drawing/2014/main" id="{9C2E9782-2E80-5B95-59FB-EF98D1EB3DC1}"/>
              </a:ext>
            </a:extLst>
          </p:cNvPr>
          <p:cNvPicPr>
            <a:picLocks noChangeAspect="1"/>
          </p:cNvPicPr>
          <p:nvPr/>
        </p:nvPicPr>
        <p:blipFill>
          <a:blip r:embed="rId4"/>
          <a:stretch>
            <a:fillRect/>
          </a:stretch>
        </p:blipFill>
        <p:spPr>
          <a:xfrm>
            <a:off x="7332126" y="3287537"/>
            <a:ext cx="4422337" cy="2471648"/>
          </a:xfrm>
          <a:prstGeom prst="rect">
            <a:avLst/>
          </a:prstGeom>
        </p:spPr>
      </p:pic>
      <p:sp>
        <p:nvSpPr>
          <p:cNvPr id="25" name="文本框 24">
            <a:extLst>
              <a:ext uri="{FF2B5EF4-FFF2-40B4-BE49-F238E27FC236}">
                <a16:creationId xmlns:a16="http://schemas.microsoft.com/office/drawing/2014/main" id="{E66D19FF-824C-CBE9-C0F5-4A4C6CBA6B0E}"/>
              </a:ext>
            </a:extLst>
          </p:cNvPr>
          <p:cNvSpPr txBox="1"/>
          <p:nvPr/>
        </p:nvSpPr>
        <p:spPr>
          <a:xfrm>
            <a:off x="6568467" y="5710745"/>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8-35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4240130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3E9D04F2-95E6-CA14-CAF3-5A2D71C3B20A}"/>
              </a:ext>
            </a:extLst>
          </p:cNvPr>
          <p:cNvSpPr/>
          <p:nvPr/>
        </p:nvSpPr>
        <p:spPr>
          <a:xfrm>
            <a:off x="2555373" y="1018790"/>
            <a:ext cx="8123513" cy="91822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mn-ea"/>
                <a:cs typeface="宋体" panose="02010600030101010101" pitchFamily="2" charset="-122"/>
              </a:rPr>
              <a:t>步骤</a:t>
            </a:r>
            <a:r>
              <a:rPr lang="en-US" altLang="zh-CN" sz="1800" kern="100" dirty="0">
                <a:solidFill>
                  <a:schemeClr val="tx1"/>
                </a:solidFill>
                <a:effectLst/>
                <a:latin typeface="+mn-ea"/>
                <a:cs typeface="宋体" panose="02010600030101010101" pitchFamily="2" charset="-122"/>
              </a:rPr>
              <a:t>03</a:t>
            </a:r>
            <a:r>
              <a:rPr lang="zh-CN" altLang="zh-CN" sz="1800" kern="100" dirty="0">
                <a:solidFill>
                  <a:schemeClr val="tx1"/>
                </a:solidFill>
                <a:effectLst/>
                <a:latin typeface="+mn-ea"/>
                <a:cs typeface="宋体" panose="02010600030101010101" pitchFamily="2" charset="-122"/>
              </a:rPr>
              <a:t>：对“树</a:t>
            </a:r>
            <a:r>
              <a:rPr lang="en-US" altLang="zh-CN" sz="1800" kern="100" dirty="0">
                <a:solidFill>
                  <a:schemeClr val="tx1"/>
                </a:solidFill>
                <a:effectLst/>
                <a:latin typeface="+mn-ea"/>
                <a:cs typeface="宋体" panose="02010600030101010101" pitchFamily="2" charset="-122"/>
              </a:rPr>
              <a:t>1</a:t>
            </a:r>
            <a:r>
              <a:rPr lang="zh-CN" altLang="zh-CN" sz="1800" kern="100" dirty="0">
                <a:solidFill>
                  <a:schemeClr val="tx1"/>
                </a:solidFill>
                <a:effectLst/>
                <a:latin typeface="+mn-ea"/>
                <a:cs typeface="宋体" panose="02010600030101010101" pitchFamily="2" charset="-122"/>
              </a:rPr>
              <a:t>”和“树</a:t>
            </a:r>
            <a:r>
              <a:rPr lang="en-US" altLang="zh-CN" sz="1800" kern="100" dirty="0">
                <a:solidFill>
                  <a:schemeClr val="tx1"/>
                </a:solidFill>
                <a:effectLst/>
                <a:latin typeface="+mn-ea"/>
                <a:cs typeface="宋体" panose="02010600030101010101" pitchFamily="2" charset="-122"/>
              </a:rPr>
              <a:t>2</a:t>
            </a:r>
            <a:r>
              <a:rPr lang="zh-CN" altLang="zh-CN" sz="1800" kern="100" dirty="0">
                <a:solidFill>
                  <a:schemeClr val="tx1"/>
                </a:solidFill>
                <a:effectLst/>
                <a:latin typeface="+mn-ea"/>
                <a:cs typeface="宋体" panose="02010600030101010101" pitchFamily="2" charset="-122"/>
              </a:rPr>
              <a:t>”中的图层进行如上一步所示的操作，然后激活“树</a:t>
            </a:r>
            <a:r>
              <a:rPr lang="en-US" altLang="zh-CN" sz="1800" kern="100" dirty="0">
                <a:solidFill>
                  <a:schemeClr val="tx1"/>
                </a:solidFill>
                <a:effectLst/>
                <a:latin typeface="+mn-ea"/>
                <a:cs typeface="宋体" panose="02010600030101010101" pitchFamily="2" charset="-122"/>
              </a:rPr>
              <a:t>1</a:t>
            </a:r>
            <a:r>
              <a:rPr lang="zh-CN" altLang="zh-CN" sz="1800" kern="100" dirty="0">
                <a:solidFill>
                  <a:schemeClr val="tx1"/>
                </a:solidFill>
                <a:effectLst/>
                <a:latin typeface="+mn-ea"/>
                <a:cs typeface="宋体" panose="02010600030101010101" pitchFamily="2" charset="-122"/>
              </a:rPr>
              <a:t>”“树</a:t>
            </a:r>
            <a:r>
              <a:rPr lang="en-US" altLang="zh-CN" sz="1800" kern="100" dirty="0">
                <a:solidFill>
                  <a:schemeClr val="tx1"/>
                </a:solidFill>
                <a:effectLst/>
                <a:latin typeface="+mn-ea"/>
                <a:cs typeface="宋体" panose="02010600030101010101" pitchFamily="2" charset="-122"/>
              </a:rPr>
              <a:t>2</a:t>
            </a:r>
            <a:r>
              <a:rPr lang="zh-CN" altLang="zh-CN" sz="1800" kern="100" dirty="0">
                <a:solidFill>
                  <a:schemeClr val="tx1"/>
                </a:solidFill>
                <a:effectLst/>
                <a:latin typeface="+mn-ea"/>
                <a:cs typeface="宋体" panose="02010600030101010101" pitchFamily="2" charset="-122"/>
              </a:rPr>
              <a:t>”“树</a:t>
            </a:r>
            <a:r>
              <a:rPr lang="en-US" altLang="zh-CN" sz="1800" kern="100" dirty="0">
                <a:solidFill>
                  <a:schemeClr val="tx1"/>
                </a:solidFill>
                <a:effectLst/>
                <a:latin typeface="+mn-ea"/>
                <a:cs typeface="宋体" panose="02010600030101010101" pitchFamily="2" charset="-122"/>
              </a:rPr>
              <a:t>3</a:t>
            </a:r>
            <a:r>
              <a:rPr lang="zh-CN" altLang="zh-CN" sz="1800" kern="100" dirty="0">
                <a:solidFill>
                  <a:schemeClr val="tx1"/>
                </a:solidFill>
                <a:effectLst/>
                <a:latin typeface="+mn-ea"/>
                <a:cs typeface="宋体" panose="02010600030101010101" pitchFamily="2" charset="-122"/>
              </a:rPr>
              <a:t>”的“三维图层”和“折叠变换”属性，如图</a:t>
            </a:r>
            <a:r>
              <a:rPr lang="en-US" altLang="zh-CN" sz="1800" kern="100" dirty="0">
                <a:solidFill>
                  <a:schemeClr val="tx1"/>
                </a:solidFill>
                <a:effectLst/>
                <a:latin typeface="+mn-ea"/>
                <a:cs typeface="宋体" panose="02010600030101010101" pitchFamily="2" charset="-122"/>
              </a:rPr>
              <a:t>8-36</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sp>
        <p:nvSpPr>
          <p:cNvPr id="3" name="文本框 2">
            <a:extLst>
              <a:ext uri="{FF2B5EF4-FFF2-40B4-BE49-F238E27FC236}">
                <a16:creationId xmlns:a16="http://schemas.microsoft.com/office/drawing/2014/main" id="{53F4D037-A32C-3401-F1EC-8BBE6FDBD6B8}"/>
              </a:ext>
            </a:extLst>
          </p:cNvPr>
          <p:cNvSpPr txBox="1"/>
          <p:nvPr/>
        </p:nvSpPr>
        <p:spPr>
          <a:xfrm>
            <a:off x="2787235" y="266382"/>
            <a:ext cx="1627369" cy="664862"/>
          </a:xfrm>
          <a:prstGeom prst="rect">
            <a:avLst/>
          </a:prstGeom>
          <a:noFill/>
        </p:spPr>
        <p:txBody>
          <a:bodyPr wrap="none" rtlCol="0">
            <a:spAutoFit/>
          </a:bodyPr>
          <a:lstStyle/>
          <a:p>
            <a:pPr algn="just">
              <a:lnSpc>
                <a:spcPct val="150000"/>
              </a:lnSpc>
            </a:pPr>
            <a:r>
              <a:rPr lang="zh-CN" altLang="en-US" sz="2800" b="1" kern="100" dirty="0">
                <a:solidFill>
                  <a:srgbClr val="324A7A"/>
                </a:solidFill>
                <a:effectLst/>
                <a:latin typeface="Calibri" panose="020F0502020204030204" pitchFamily="34" charset="0"/>
                <a:ea typeface="宋体" panose="02010600030101010101" pitchFamily="2" charset="-122"/>
                <a:cs typeface="宋体" panose="02010600030101010101" pitchFamily="2" charset="-122"/>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等腰三角形 3">
            <a:extLst>
              <a:ext uri="{FF2B5EF4-FFF2-40B4-BE49-F238E27FC236}">
                <a16:creationId xmlns:a16="http://schemas.microsoft.com/office/drawing/2014/main" id="{725D67E4-1651-6CD4-2C41-18AFDDF2C664}"/>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239EBFD7-B919-8D9F-5AC6-ECD40CCE770B}"/>
              </a:ext>
            </a:extLst>
          </p:cNvPr>
          <p:cNvGrpSpPr/>
          <p:nvPr/>
        </p:nvGrpSpPr>
        <p:grpSpPr>
          <a:xfrm>
            <a:off x="66240" y="917064"/>
            <a:ext cx="2161837" cy="1136900"/>
            <a:chOff x="53900" y="1497840"/>
            <a:chExt cx="2161837" cy="1136900"/>
          </a:xfrm>
        </p:grpSpPr>
        <p:sp>
          <p:nvSpPr>
            <p:cNvPr id="7" name="矩形: 圆角 6">
              <a:extLst>
                <a:ext uri="{FF2B5EF4-FFF2-40B4-BE49-F238E27FC236}">
                  <a16:creationId xmlns:a16="http://schemas.microsoft.com/office/drawing/2014/main" id="{BD5FEE00-E172-FD8A-CA7E-EE87320C6F0C}"/>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02544308-CFF6-8F9C-3CDE-3EC981E5E4B8}"/>
                </a:ext>
              </a:extLst>
            </p:cNvPr>
            <p:cNvSpPr txBox="1"/>
            <p:nvPr/>
          </p:nvSpPr>
          <p:spPr>
            <a:xfrm>
              <a:off x="53900" y="1619077"/>
              <a:ext cx="2064281" cy="1015663"/>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课堂案例——墙面聚光灯</a:t>
              </a:r>
              <a:endParaRPr lang="zh-CN" altLang="en-US" sz="2000" b="1" dirty="0">
                <a:solidFill>
                  <a:schemeClr val="bg1"/>
                </a:solidFill>
              </a:endParaRPr>
            </a:p>
            <a:p>
              <a:pPr algn="ctr"/>
              <a:endParaRPr lang="zh-CN" altLang="en-US" sz="2000" b="1" dirty="0">
                <a:solidFill>
                  <a:schemeClr val="bg1"/>
                </a:solidFill>
              </a:endParaRPr>
            </a:p>
          </p:txBody>
        </p:sp>
      </p:grpSp>
      <p:pic>
        <p:nvPicPr>
          <p:cNvPr id="9" name="图片 8">
            <a:extLst>
              <a:ext uri="{FF2B5EF4-FFF2-40B4-BE49-F238E27FC236}">
                <a16:creationId xmlns:a16="http://schemas.microsoft.com/office/drawing/2014/main" id="{6B5E9670-2D1F-0C68-BF36-423A6F8A1C56}"/>
              </a:ext>
            </a:extLst>
          </p:cNvPr>
          <p:cNvPicPr>
            <a:picLocks noChangeAspect="1"/>
          </p:cNvPicPr>
          <p:nvPr/>
        </p:nvPicPr>
        <p:blipFill>
          <a:blip r:embed="rId3"/>
          <a:stretch>
            <a:fillRect/>
          </a:stretch>
        </p:blipFill>
        <p:spPr>
          <a:xfrm>
            <a:off x="2555373" y="2225753"/>
            <a:ext cx="7597736" cy="1031731"/>
          </a:xfrm>
          <a:prstGeom prst="rect">
            <a:avLst/>
          </a:prstGeom>
        </p:spPr>
      </p:pic>
      <p:sp>
        <p:nvSpPr>
          <p:cNvPr id="12" name="文本框 11">
            <a:extLst>
              <a:ext uri="{FF2B5EF4-FFF2-40B4-BE49-F238E27FC236}">
                <a16:creationId xmlns:a16="http://schemas.microsoft.com/office/drawing/2014/main" id="{D4339252-DA62-62EA-2081-953D7A2FD994}"/>
              </a:ext>
            </a:extLst>
          </p:cNvPr>
          <p:cNvSpPr txBox="1"/>
          <p:nvPr/>
        </p:nvSpPr>
        <p:spPr>
          <a:xfrm>
            <a:off x="7629526" y="2511427"/>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8-36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0" name="矩形: 圆角 19">
            <a:extLst>
              <a:ext uri="{FF2B5EF4-FFF2-40B4-BE49-F238E27FC236}">
                <a16:creationId xmlns:a16="http://schemas.microsoft.com/office/drawing/2014/main" id="{2F3E2708-2399-DC09-C63E-18FEB34BA633}"/>
              </a:ext>
            </a:extLst>
          </p:cNvPr>
          <p:cNvSpPr/>
          <p:nvPr/>
        </p:nvSpPr>
        <p:spPr>
          <a:xfrm>
            <a:off x="2555373" y="3429000"/>
            <a:ext cx="7111141" cy="171450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mn-ea"/>
                <a:cs typeface="宋体" panose="02010600030101010101" pitchFamily="2" charset="-122"/>
              </a:rPr>
              <a:t>步骤</a:t>
            </a:r>
            <a:r>
              <a:rPr lang="en-US" altLang="zh-CN" sz="1800" kern="100" dirty="0">
                <a:solidFill>
                  <a:schemeClr val="tx1"/>
                </a:solidFill>
                <a:effectLst/>
                <a:latin typeface="+mn-ea"/>
                <a:cs typeface="宋体" panose="02010600030101010101" pitchFamily="2" charset="-122"/>
              </a:rPr>
              <a:t>04</a:t>
            </a:r>
            <a:r>
              <a:rPr lang="zh-CN" altLang="zh-CN" sz="1800" kern="100" dirty="0">
                <a:solidFill>
                  <a:schemeClr val="tx1"/>
                </a:solidFill>
                <a:effectLst/>
                <a:latin typeface="+mn-ea"/>
                <a:cs typeface="宋体" panose="02010600030101010101" pitchFamily="2" charset="-122"/>
              </a:rPr>
              <a:t>：开启“背景层灯光效果”合成，随后在其中的“地面”图层打开其“三维图层”属性，并将“位置”中的</a:t>
            </a:r>
            <a:r>
              <a:rPr lang="en-US" altLang="zh-CN" sz="1800" kern="100" dirty="0">
                <a:solidFill>
                  <a:schemeClr val="tx1"/>
                </a:solidFill>
                <a:effectLst/>
                <a:latin typeface="+mn-ea"/>
                <a:cs typeface="宋体" panose="02010600030101010101" pitchFamily="2" charset="-122"/>
              </a:rPr>
              <a:t>Z</a:t>
            </a:r>
            <a:r>
              <a:rPr lang="zh-CN" altLang="zh-CN" sz="1800" kern="100" dirty="0">
                <a:solidFill>
                  <a:schemeClr val="tx1"/>
                </a:solidFill>
                <a:effectLst/>
                <a:latin typeface="+mn-ea"/>
                <a:cs typeface="宋体" panose="02010600030101010101" pitchFamily="2" charset="-122"/>
              </a:rPr>
              <a:t>坐标设置为</a:t>
            </a:r>
            <a:r>
              <a:rPr lang="en-US" altLang="zh-CN" sz="1800" kern="100" dirty="0">
                <a:solidFill>
                  <a:schemeClr val="tx1"/>
                </a:solidFill>
                <a:effectLst/>
                <a:latin typeface="+mn-ea"/>
                <a:cs typeface="宋体" panose="02010600030101010101" pitchFamily="2" charset="-122"/>
              </a:rPr>
              <a:t>-25.0</a:t>
            </a:r>
            <a:r>
              <a:rPr lang="zh-CN" altLang="zh-CN" sz="1800" kern="100" dirty="0">
                <a:solidFill>
                  <a:schemeClr val="tx1"/>
                </a:solidFill>
                <a:effectLst/>
                <a:latin typeface="+mn-ea"/>
                <a:cs typeface="宋体" panose="02010600030101010101" pitchFamily="2" charset="-122"/>
              </a:rPr>
              <a:t>，“方向”设为（</a:t>
            </a:r>
            <a:r>
              <a:rPr lang="en-US" altLang="zh-CN" sz="1800" kern="100" dirty="0">
                <a:solidFill>
                  <a:schemeClr val="tx1"/>
                </a:solidFill>
                <a:effectLst/>
                <a:latin typeface="+mn-ea"/>
                <a:cs typeface="宋体" panose="02010600030101010101" pitchFamily="2" charset="-122"/>
              </a:rPr>
              <a:t>200.0</a:t>
            </a:r>
            <a:r>
              <a:rPr lang="zh-CN" altLang="zh-CN" sz="1800" kern="100" dirty="0">
                <a:solidFill>
                  <a:schemeClr val="tx1"/>
                </a:solidFill>
                <a:effectLst/>
                <a:latin typeface="+mn-ea"/>
                <a:cs typeface="宋体" panose="02010600030101010101" pitchFamily="2" charset="-122"/>
              </a:rPr>
              <a:t>°，</a:t>
            </a:r>
            <a:r>
              <a:rPr lang="en-US" altLang="zh-CN" sz="1800" kern="100" dirty="0">
                <a:solidFill>
                  <a:schemeClr val="tx1"/>
                </a:solidFill>
                <a:effectLst/>
                <a:latin typeface="+mn-ea"/>
                <a:cs typeface="宋体" panose="02010600030101010101" pitchFamily="2" charset="-122"/>
              </a:rPr>
              <a:t>0.0</a:t>
            </a:r>
            <a:r>
              <a:rPr lang="zh-CN" altLang="zh-CN" sz="1800" kern="100" dirty="0">
                <a:solidFill>
                  <a:schemeClr val="tx1"/>
                </a:solidFill>
                <a:effectLst/>
                <a:latin typeface="+mn-ea"/>
                <a:cs typeface="宋体" panose="02010600030101010101" pitchFamily="2" charset="-122"/>
              </a:rPr>
              <a:t>°</a:t>
            </a:r>
            <a:r>
              <a:rPr lang="en-US" altLang="zh-CN" sz="1800" kern="100" dirty="0">
                <a:solidFill>
                  <a:schemeClr val="tx1"/>
                </a:solidFill>
                <a:effectLst/>
                <a:latin typeface="+mn-ea"/>
                <a:cs typeface="宋体" panose="02010600030101010101" pitchFamily="2" charset="-122"/>
              </a:rPr>
              <a:t>0.0</a:t>
            </a:r>
            <a:r>
              <a:rPr lang="zh-CN" altLang="zh-CN" sz="1800" kern="100" dirty="0">
                <a:solidFill>
                  <a:schemeClr val="tx1"/>
                </a:solidFill>
                <a:effectLst/>
                <a:latin typeface="+mn-ea"/>
                <a:cs typeface="宋体" panose="02010600030101010101" pitchFamily="2" charset="-122"/>
              </a:rPr>
              <a:t>°），并且关闭“材质选项”属性下的“接受灯光”属性，如图</a:t>
            </a:r>
            <a:r>
              <a:rPr lang="en-US" altLang="zh-CN" sz="1800" kern="100" dirty="0">
                <a:solidFill>
                  <a:schemeClr val="tx1"/>
                </a:solidFill>
                <a:effectLst/>
                <a:latin typeface="+mn-ea"/>
                <a:cs typeface="宋体" panose="02010600030101010101" pitchFamily="2" charset="-122"/>
              </a:rPr>
              <a:t>8-37</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pic>
        <p:nvPicPr>
          <p:cNvPr id="21" name="图片 20">
            <a:extLst>
              <a:ext uri="{FF2B5EF4-FFF2-40B4-BE49-F238E27FC236}">
                <a16:creationId xmlns:a16="http://schemas.microsoft.com/office/drawing/2014/main" id="{D07A0FF1-3C14-9901-2E80-18D0E3CC6983}"/>
              </a:ext>
            </a:extLst>
          </p:cNvPr>
          <p:cNvPicPr>
            <a:picLocks noChangeAspect="1"/>
          </p:cNvPicPr>
          <p:nvPr/>
        </p:nvPicPr>
        <p:blipFill>
          <a:blip r:embed="rId4"/>
          <a:stretch>
            <a:fillRect/>
          </a:stretch>
        </p:blipFill>
        <p:spPr>
          <a:xfrm>
            <a:off x="3103311" y="5315016"/>
            <a:ext cx="5118310" cy="1436915"/>
          </a:xfrm>
          <a:prstGeom prst="rect">
            <a:avLst/>
          </a:prstGeom>
        </p:spPr>
      </p:pic>
      <p:sp>
        <p:nvSpPr>
          <p:cNvPr id="23" name="文本框 22">
            <a:extLst>
              <a:ext uri="{FF2B5EF4-FFF2-40B4-BE49-F238E27FC236}">
                <a16:creationId xmlns:a16="http://schemas.microsoft.com/office/drawing/2014/main" id="{63C668AE-33EA-37EE-C81D-E0044C42932A}"/>
              </a:ext>
            </a:extLst>
          </p:cNvPr>
          <p:cNvSpPr txBox="1"/>
          <p:nvPr/>
        </p:nvSpPr>
        <p:spPr>
          <a:xfrm>
            <a:off x="5236214" y="5803282"/>
            <a:ext cx="6866164"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8-37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7132366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915C7B45-2A21-CBDB-58C3-6DBEFB35AD72}"/>
              </a:ext>
            </a:extLst>
          </p:cNvPr>
          <p:cNvSpPr/>
          <p:nvPr/>
        </p:nvSpPr>
        <p:spPr>
          <a:xfrm>
            <a:off x="2627168" y="933391"/>
            <a:ext cx="5814704" cy="243029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3765" rtl="0" eaLnBrk="1" fontAlgn="auto" latinLnBrk="0" hangingPunct="1">
              <a:lnSpc>
                <a:spcPct val="140000"/>
              </a:lnSpc>
              <a:spcBef>
                <a:spcPts val="0"/>
              </a:spcBef>
              <a:spcAft>
                <a:spcPts val="0"/>
              </a:spcAft>
              <a:buClrTx/>
              <a:buSzPct val="25000"/>
              <a:buFontTx/>
              <a:buNone/>
              <a:defRPr/>
            </a:pPr>
            <a:r>
              <a:rPr lang="zh-CN" altLang="zh-CN" sz="1800" kern="100" dirty="0">
                <a:solidFill>
                  <a:schemeClr val="tx1"/>
                </a:solidFill>
                <a:effectLst/>
                <a:latin typeface="+mn-ea"/>
                <a:cs typeface="宋体" panose="02010600030101010101" pitchFamily="2" charset="-122"/>
              </a:rPr>
              <a:t>步骤</a:t>
            </a:r>
            <a:r>
              <a:rPr lang="en-US" altLang="zh-CN" sz="1800" kern="100" dirty="0">
                <a:solidFill>
                  <a:schemeClr val="tx1"/>
                </a:solidFill>
                <a:effectLst/>
                <a:latin typeface="+mn-ea"/>
                <a:cs typeface="宋体" panose="02010600030101010101" pitchFamily="2" charset="-122"/>
              </a:rPr>
              <a:t>05</a:t>
            </a:r>
            <a:r>
              <a:rPr lang="zh-CN" altLang="zh-CN" sz="1800" kern="100" dirty="0">
                <a:solidFill>
                  <a:schemeClr val="tx1"/>
                </a:solidFill>
                <a:effectLst/>
                <a:latin typeface="+mn-ea"/>
                <a:cs typeface="宋体" panose="02010600030101010101" pitchFamily="2" charset="-122"/>
              </a:rPr>
              <a:t>：在“聚光灯效果”合成中单击鼠标右键，随后在弹出的菜单中新建一个灯光图层，设置“灯光类型”为聚光、“颜色”为白色“强度”为</a:t>
            </a:r>
            <a:r>
              <a:rPr lang="en-US" altLang="zh-CN" sz="1800" kern="100" dirty="0">
                <a:solidFill>
                  <a:schemeClr val="tx1"/>
                </a:solidFill>
                <a:effectLst/>
                <a:latin typeface="+mn-ea"/>
                <a:cs typeface="宋体" panose="02010600030101010101" pitchFamily="2" charset="-122"/>
              </a:rPr>
              <a:t>100%</a:t>
            </a:r>
            <a:r>
              <a:rPr lang="zh-CN" altLang="zh-CN" sz="1800" kern="100" dirty="0">
                <a:solidFill>
                  <a:schemeClr val="tx1"/>
                </a:solidFill>
                <a:effectLst/>
                <a:latin typeface="+mn-ea"/>
                <a:cs typeface="宋体" panose="02010600030101010101" pitchFamily="2" charset="-122"/>
              </a:rPr>
              <a:t>“锥形角度”为</a:t>
            </a:r>
            <a:r>
              <a:rPr lang="en-US" altLang="zh-CN" sz="1800" kern="100" dirty="0">
                <a:solidFill>
                  <a:schemeClr val="tx1"/>
                </a:solidFill>
                <a:effectLst/>
                <a:latin typeface="+mn-ea"/>
                <a:cs typeface="宋体" panose="02010600030101010101" pitchFamily="2" charset="-122"/>
              </a:rPr>
              <a:t>120</a:t>
            </a:r>
            <a:r>
              <a:rPr lang="zh-CN" altLang="zh-CN" sz="1800" kern="100" dirty="0">
                <a:solidFill>
                  <a:schemeClr val="tx1"/>
                </a:solidFill>
                <a:effectLst/>
                <a:latin typeface="+mn-ea"/>
                <a:cs typeface="宋体" panose="02010600030101010101" pitchFamily="2" charset="-122"/>
              </a:rPr>
              <a:t>°，“锥形羽化”为</a:t>
            </a:r>
            <a:r>
              <a:rPr lang="en-US" altLang="zh-CN" sz="1800" kern="100" dirty="0">
                <a:solidFill>
                  <a:schemeClr val="tx1"/>
                </a:solidFill>
                <a:effectLst/>
                <a:latin typeface="+mn-ea"/>
                <a:cs typeface="宋体" panose="02010600030101010101" pitchFamily="2" charset="-122"/>
              </a:rPr>
              <a:t>50%</a:t>
            </a:r>
            <a:r>
              <a:rPr lang="zh-CN" altLang="zh-CN" sz="1800" kern="100" dirty="0">
                <a:solidFill>
                  <a:schemeClr val="tx1"/>
                </a:solidFill>
                <a:effectLst/>
                <a:latin typeface="+mn-ea"/>
                <a:cs typeface="宋体" panose="02010600030101010101" pitchFamily="2" charset="-122"/>
              </a:rPr>
              <a:t>，然后勾选“投影”选项，设置“阴影深度”为</a:t>
            </a:r>
            <a:r>
              <a:rPr lang="en-US" altLang="zh-CN" sz="1800" kern="100" dirty="0">
                <a:solidFill>
                  <a:schemeClr val="tx1"/>
                </a:solidFill>
                <a:effectLst/>
                <a:latin typeface="+mn-ea"/>
                <a:cs typeface="宋体" panose="02010600030101010101" pitchFamily="2" charset="-122"/>
              </a:rPr>
              <a:t>50%</a:t>
            </a:r>
            <a:r>
              <a:rPr lang="zh-CN" altLang="zh-CN" sz="1800" kern="100" dirty="0">
                <a:solidFill>
                  <a:schemeClr val="tx1"/>
                </a:solidFill>
                <a:effectLst/>
                <a:latin typeface="+mn-ea"/>
                <a:cs typeface="宋体" panose="02010600030101010101" pitchFamily="2" charset="-122"/>
              </a:rPr>
              <a:t>，“阴影扩散”为</a:t>
            </a:r>
            <a:r>
              <a:rPr lang="en-US" altLang="zh-CN" sz="1800" kern="100" dirty="0">
                <a:solidFill>
                  <a:schemeClr val="tx1"/>
                </a:solidFill>
                <a:effectLst/>
                <a:latin typeface="+mn-ea"/>
                <a:cs typeface="宋体" panose="02010600030101010101" pitchFamily="2" charset="-122"/>
              </a:rPr>
              <a:t>80px</a:t>
            </a:r>
            <a:r>
              <a:rPr lang="zh-CN" altLang="zh-CN" sz="1800" kern="100" dirty="0">
                <a:solidFill>
                  <a:schemeClr val="tx1"/>
                </a:solidFill>
                <a:effectLst/>
                <a:latin typeface="+mn-ea"/>
                <a:cs typeface="宋体" panose="02010600030101010101" pitchFamily="2" charset="-122"/>
              </a:rPr>
              <a:t>，最后单击“确定”按钮，如图</a:t>
            </a:r>
            <a:r>
              <a:rPr lang="en-US" altLang="zh-CN" sz="1800" kern="100" dirty="0">
                <a:solidFill>
                  <a:schemeClr val="tx1"/>
                </a:solidFill>
                <a:effectLst/>
                <a:latin typeface="+mn-ea"/>
                <a:cs typeface="宋体" panose="02010600030101010101" pitchFamily="2" charset="-122"/>
              </a:rPr>
              <a:t>8-38</a:t>
            </a:r>
            <a:r>
              <a:rPr lang="zh-CN" altLang="zh-CN" sz="1800" kern="100" dirty="0">
                <a:solidFill>
                  <a:schemeClr val="tx1"/>
                </a:solidFill>
                <a:effectLst/>
                <a:latin typeface="+mn-ea"/>
                <a:cs typeface="宋体" panose="02010600030101010101" pitchFamily="2" charset="-122"/>
              </a:rPr>
              <a:t>所示。</a:t>
            </a:r>
            <a:endParaRPr kumimoji="0" lang="zh-CN" altLang="en-US" sz="2000" i="0" u="none" strike="noStrike" kern="1200" cap="none" spc="0" normalizeH="0" baseline="0" noProof="0" dirty="0">
              <a:ln>
                <a:noFill/>
              </a:ln>
              <a:solidFill>
                <a:schemeClr val="tx1"/>
              </a:solidFill>
              <a:effectLst/>
              <a:uLnTx/>
              <a:uFillTx/>
              <a:latin typeface="+mn-ea"/>
              <a:cs typeface="+mn-ea"/>
              <a:sym typeface="+mn-lt"/>
            </a:endParaRPr>
          </a:p>
        </p:txBody>
      </p:sp>
      <p:sp>
        <p:nvSpPr>
          <p:cNvPr id="12" name="文本框 11">
            <a:extLst>
              <a:ext uri="{FF2B5EF4-FFF2-40B4-BE49-F238E27FC236}">
                <a16:creationId xmlns:a16="http://schemas.microsoft.com/office/drawing/2014/main" id="{93F87558-6332-D959-7807-733F1291BF95}"/>
              </a:ext>
            </a:extLst>
          </p:cNvPr>
          <p:cNvSpPr txBox="1"/>
          <p:nvPr/>
        </p:nvSpPr>
        <p:spPr>
          <a:xfrm>
            <a:off x="2787235" y="266382"/>
            <a:ext cx="1627369" cy="664862"/>
          </a:xfrm>
          <a:prstGeom prst="rect">
            <a:avLst/>
          </a:prstGeom>
          <a:noFill/>
        </p:spPr>
        <p:txBody>
          <a:bodyPr wrap="none" rtlCol="0">
            <a:spAutoFit/>
          </a:bodyPr>
          <a:lstStyle/>
          <a:p>
            <a:pPr algn="just">
              <a:lnSpc>
                <a:spcPct val="150000"/>
              </a:lnSpc>
            </a:pPr>
            <a:r>
              <a:rPr lang="zh-CN" altLang="en-US" sz="2800" b="1" kern="100" dirty="0">
                <a:solidFill>
                  <a:srgbClr val="324A7A"/>
                </a:solidFill>
                <a:effectLst/>
                <a:latin typeface="Calibri" panose="020F0502020204030204" pitchFamily="34" charset="0"/>
                <a:ea typeface="宋体" panose="02010600030101010101" pitchFamily="2" charset="-122"/>
                <a:cs typeface="宋体" panose="02010600030101010101" pitchFamily="2" charset="-122"/>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0" name="等腰三角形 19">
            <a:extLst>
              <a:ext uri="{FF2B5EF4-FFF2-40B4-BE49-F238E27FC236}">
                <a16:creationId xmlns:a16="http://schemas.microsoft.com/office/drawing/2014/main" id="{337D72A8-48FD-E341-1A4D-8A433FB5C104}"/>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282C1D38-341D-F5F0-A46C-F7F88F23E534}"/>
              </a:ext>
            </a:extLst>
          </p:cNvPr>
          <p:cNvGrpSpPr/>
          <p:nvPr/>
        </p:nvGrpSpPr>
        <p:grpSpPr>
          <a:xfrm>
            <a:off x="66240" y="917064"/>
            <a:ext cx="2161837" cy="1136900"/>
            <a:chOff x="53900" y="1497840"/>
            <a:chExt cx="2161837" cy="1136900"/>
          </a:xfrm>
        </p:grpSpPr>
        <p:sp>
          <p:nvSpPr>
            <p:cNvPr id="22" name="矩形: 圆角 21">
              <a:extLst>
                <a:ext uri="{FF2B5EF4-FFF2-40B4-BE49-F238E27FC236}">
                  <a16:creationId xmlns:a16="http://schemas.microsoft.com/office/drawing/2014/main" id="{979B76EB-2E1A-B702-59E0-5BF46BCE7BAC}"/>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1C07F3D5-1760-732B-AC66-5D361D64D1AD}"/>
                </a:ext>
              </a:extLst>
            </p:cNvPr>
            <p:cNvSpPr txBox="1"/>
            <p:nvPr/>
          </p:nvSpPr>
          <p:spPr>
            <a:xfrm>
              <a:off x="53900" y="1619077"/>
              <a:ext cx="2064281" cy="1015663"/>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课堂案例——墙面聚光灯</a:t>
              </a:r>
              <a:endParaRPr lang="zh-CN" altLang="en-US" sz="2000" b="1" dirty="0">
                <a:solidFill>
                  <a:schemeClr val="bg1"/>
                </a:solidFill>
              </a:endParaRPr>
            </a:p>
            <a:p>
              <a:pPr algn="ctr"/>
              <a:endParaRPr lang="zh-CN" altLang="en-US" sz="2000" b="1" dirty="0">
                <a:solidFill>
                  <a:schemeClr val="bg1"/>
                </a:solidFill>
              </a:endParaRPr>
            </a:p>
          </p:txBody>
        </p:sp>
      </p:grpSp>
      <p:pic>
        <p:nvPicPr>
          <p:cNvPr id="24" name="图片 23">
            <a:extLst>
              <a:ext uri="{FF2B5EF4-FFF2-40B4-BE49-F238E27FC236}">
                <a16:creationId xmlns:a16="http://schemas.microsoft.com/office/drawing/2014/main" id="{9BFEE205-C46D-599F-14C9-3B45E1A1C5D5}"/>
              </a:ext>
            </a:extLst>
          </p:cNvPr>
          <p:cNvPicPr>
            <a:picLocks noChangeAspect="1"/>
          </p:cNvPicPr>
          <p:nvPr/>
        </p:nvPicPr>
        <p:blipFill>
          <a:blip r:embed="rId3"/>
          <a:stretch>
            <a:fillRect/>
          </a:stretch>
        </p:blipFill>
        <p:spPr>
          <a:xfrm>
            <a:off x="8937866" y="266382"/>
            <a:ext cx="2615705" cy="4040854"/>
          </a:xfrm>
          <a:prstGeom prst="rect">
            <a:avLst/>
          </a:prstGeom>
        </p:spPr>
      </p:pic>
      <p:sp>
        <p:nvSpPr>
          <p:cNvPr id="26" name="文本框 25">
            <a:extLst>
              <a:ext uri="{FF2B5EF4-FFF2-40B4-BE49-F238E27FC236}">
                <a16:creationId xmlns:a16="http://schemas.microsoft.com/office/drawing/2014/main" id="{EF4E4A59-971B-9A5B-A18A-AE086A1029A7}"/>
              </a:ext>
            </a:extLst>
          </p:cNvPr>
          <p:cNvSpPr txBox="1"/>
          <p:nvPr/>
        </p:nvSpPr>
        <p:spPr>
          <a:xfrm>
            <a:off x="7245345" y="4307236"/>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8-38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7" name="矩形: 圆角 26">
            <a:extLst>
              <a:ext uri="{FF2B5EF4-FFF2-40B4-BE49-F238E27FC236}">
                <a16:creationId xmlns:a16="http://schemas.microsoft.com/office/drawing/2014/main" id="{6317A664-8F21-CB18-AA51-D07B0B5108E7}"/>
              </a:ext>
            </a:extLst>
          </p:cNvPr>
          <p:cNvSpPr/>
          <p:nvPr/>
        </p:nvSpPr>
        <p:spPr>
          <a:xfrm>
            <a:off x="2734871" y="3794420"/>
            <a:ext cx="5592700" cy="97319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mn-ea"/>
                <a:cs typeface="宋体" panose="02010600030101010101" pitchFamily="2" charset="-122"/>
              </a:rPr>
              <a:t>步骤</a:t>
            </a:r>
            <a:r>
              <a:rPr lang="en-US" altLang="zh-CN" sz="1800" kern="100" dirty="0">
                <a:solidFill>
                  <a:schemeClr val="tx1"/>
                </a:solidFill>
                <a:effectLst/>
                <a:latin typeface="+mn-ea"/>
                <a:cs typeface="宋体" panose="02010600030101010101" pitchFamily="2" charset="-122"/>
              </a:rPr>
              <a:t>06</a:t>
            </a:r>
            <a:r>
              <a:rPr lang="zh-CN" altLang="zh-CN" sz="1800" kern="100" dirty="0">
                <a:solidFill>
                  <a:schemeClr val="tx1"/>
                </a:solidFill>
                <a:effectLst/>
                <a:latin typeface="+mn-ea"/>
                <a:cs typeface="宋体" panose="02010600030101010101" pitchFamily="2" charset="-122"/>
              </a:rPr>
              <a:t>：选择上一步创建的灯光图层，设置“位置”为（</a:t>
            </a:r>
            <a:r>
              <a:rPr lang="en-US" altLang="zh-CN" sz="1800" kern="100" dirty="0">
                <a:solidFill>
                  <a:schemeClr val="tx1"/>
                </a:solidFill>
                <a:effectLst/>
                <a:latin typeface="+mn-ea"/>
                <a:cs typeface="宋体" panose="02010600030101010101" pitchFamily="2" charset="-122"/>
              </a:rPr>
              <a:t>650.0</a:t>
            </a:r>
            <a:r>
              <a:rPr lang="zh-CN" altLang="zh-CN" sz="1800" kern="100" dirty="0">
                <a:solidFill>
                  <a:schemeClr val="tx1"/>
                </a:solidFill>
                <a:effectLst/>
                <a:latin typeface="+mn-ea"/>
                <a:cs typeface="宋体" panose="02010600030101010101" pitchFamily="2" charset="-122"/>
              </a:rPr>
              <a:t>，</a:t>
            </a:r>
            <a:r>
              <a:rPr lang="en-US" altLang="zh-CN" sz="1800" kern="100" dirty="0">
                <a:solidFill>
                  <a:schemeClr val="tx1"/>
                </a:solidFill>
                <a:effectLst/>
                <a:latin typeface="+mn-ea"/>
                <a:cs typeface="宋体" panose="02010600030101010101" pitchFamily="2" charset="-122"/>
              </a:rPr>
              <a:t>333.0</a:t>
            </a:r>
            <a:r>
              <a:rPr lang="zh-CN" altLang="zh-CN" sz="1800" kern="100" dirty="0">
                <a:solidFill>
                  <a:schemeClr val="tx1"/>
                </a:solidFill>
                <a:effectLst/>
                <a:latin typeface="+mn-ea"/>
                <a:cs typeface="宋体" panose="02010600030101010101" pitchFamily="2" charset="-122"/>
              </a:rPr>
              <a:t>，</a:t>
            </a:r>
            <a:r>
              <a:rPr lang="en-US" altLang="zh-CN" sz="1800" kern="100" dirty="0">
                <a:solidFill>
                  <a:schemeClr val="tx1"/>
                </a:solidFill>
                <a:effectLst/>
                <a:latin typeface="+mn-ea"/>
                <a:cs typeface="宋体" panose="02010600030101010101" pitchFamily="2" charset="-122"/>
              </a:rPr>
              <a:t>1500.0</a:t>
            </a:r>
            <a:r>
              <a:rPr lang="zh-CN" altLang="zh-CN" sz="1800" kern="100" dirty="0">
                <a:solidFill>
                  <a:schemeClr val="tx1"/>
                </a:solidFill>
                <a:effectLst/>
                <a:latin typeface="+mn-ea"/>
                <a:cs typeface="宋体" panose="02010600030101010101" pitchFamily="2" charset="-122"/>
              </a:rPr>
              <a:t>），如图</a:t>
            </a:r>
            <a:r>
              <a:rPr lang="en-US" altLang="zh-CN" sz="1800" kern="100" dirty="0">
                <a:solidFill>
                  <a:schemeClr val="tx1"/>
                </a:solidFill>
                <a:effectLst/>
                <a:latin typeface="+mn-ea"/>
                <a:cs typeface="宋体" panose="02010600030101010101" pitchFamily="2" charset="-122"/>
              </a:rPr>
              <a:t>8-39</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pic>
        <p:nvPicPr>
          <p:cNvPr id="28" name="图片 27">
            <a:extLst>
              <a:ext uri="{FF2B5EF4-FFF2-40B4-BE49-F238E27FC236}">
                <a16:creationId xmlns:a16="http://schemas.microsoft.com/office/drawing/2014/main" id="{53F9025A-AE18-FE41-D5E7-3440D0137FB4}"/>
              </a:ext>
            </a:extLst>
          </p:cNvPr>
          <p:cNvPicPr>
            <a:picLocks noChangeAspect="1"/>
          </p:cNvPicPr>
          <p:nvPr/>
        </p:nvPicPr>
        <p:blipFill>
          <a:blip r:embed="rId4"/>
          <a:stretch>
            <a:fillRect/>
          </a:stretch>
        </p:blipFill>
        <p:spPr>
          <a:xfrm>
            <a:off x="2734871" y="4866095"/>
            <a:ext cx="7897326" cy="1240791"/>
          </a:xfrm>
          <a:prstGeom prst="rect">
            <a:avLst/>
          </a:prstGeom>
        </p:spPr>
      </p:pic>
      <p:sp>
        <p:nvSpPr>
          <p:cNvPr id="30" name="文本框 29">
            <a:extLst>
              <a:ext uri="{FF2B5EF4-FFF2-40B4-BE49-F238E27FC236}">
                <a16:creationId xmlns:a16="http://schemas.microsoft.com/office/drawing/2014/main" id="{6FC80C7C-D01D-D0CD-AC2C-EDE5E82E7C14}"/>
              </a:ext>
            </a:extLst>
          </p:cNvPr>
          <p:cNvSpPr txBox="1"/>
          <p:nvPr/>
        </p:nvSpPr>
        <p:spPr>
          <a:xfrm>
            <a:off x="3348424" y="5975172"/>
            <a:ext cx="66702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8-39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2341392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C06BDB1C-FADE-A427-4935-34A2871F41F6}"/>
              </a:ext>
            </a:extLst>
          </p:cNvPr>
          <p:cNvSpPr txBox="1"/>
          <p:nvPr/>
        </p:nvSpPr>
        <p:spPr>
          <a:xfrm>
            <a:off x="2787235" y="266382"/>
            <a:ext cx="1627369" cy="664862"/>
          </a:xfrm>
          <a:prstGeom prst="rect">
            <a:avLst/>
          </a:prstGeom>
          <a:noFill/>
        </p:spPr>
        <p:txBody>
          <a:bodyPr wrap="none" rtlCol="0">
            <a:spAutoFit/>
          </a:bodyPr>
          <a:lstStyle/>
          <a:p>
            <a:pPr algn="just">
              <a:lnSpc>
                <a:spcPct val="150000"/>
              </a:lnSpc>
            </a:pPr>
            <a:r>
              <a:rPr lang="zh-CN" altLang="en-US" sz="2800" b="1" kern="100" dirty="0">
                <a:solidFill>
                  <a:srgbClr val="324A7A"/>
                </a:solidFill>
                <a:effectLst/>
                <a:latin typeface="Calibri" panose="020F0502020204030204" pitchFamily="34" charset="0"/>
                <a:ea typeface="宋体" panose="02010600030101010101" pitchFamily="2" charset="-122"/>
                <a:cs typeface="宋体" panose="02010600030101010101" pitchFamily="2" charset="-122"/>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等腰三角形 4">
            <a:extLst>
              <a:ext uri="{FF2B5EF4-FFF2-40B4-BE49-F238E27FC236}">
                <a16:creationId xmlns:a16="http://schemas.microsoft.com/office/drawing/2014/main" id="{3F606611-22A8-6681-2C13-00A873DF7B8B}"/>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4CFCCF9D-A9A2-9567-FD7B-1ABA11C9D20A}"/>
              </a:ext>
            </a:extLst>
          </p:cNvPr>
          <p:cNvGrpSpPr/>
          <p:nvPr/>
        </p:nvGrpSpPr>
        <p:grpSpPr>
          <a:xfrm>
            <a:off x="66240" y="917064"/>
            <a:ext cx="2161837" cy="1136900"/>
            <a:chOff x="53900" y="1497840"/>
            <a:chExt cx="2161837" cy="1136900"/>
          </a:xfrm>
        </p:grpSpPr>
        <p:sp>
          <p:nvSpPr>
            <p:cNvPr id="22" name="矩形: 圆角 21">
              <a:extLst>
                <a:ext uri="{FF2B5EF4-FFF2-40B4-BE49-F238E27FC236}">
                  <a16:creationId xmlns:a16="http://schemas.microsoft.com/office/drawing/2014/main" id="{7A01BCC9-4343-19C5-49A0-E3351EB16A02}"/>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B6E65D80-6A83-5FB3-CB21-005415FD9173}"/>
                </a:ext>
              </a:extLst>
            </p:cNvPr>
            <p:cNvSpPr txBox="1"/>
            <p:nvPr/>
          </p:nvSpPr>
          <p:spPr>
            <a:xfrm>
              <a:off x="53900" y="1619077"/>
              <a:ext cx="2064281" cy="1015663"/>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课堂案例——墙面聚光灯</a:t>
              </a:r>
              <a:endParaRPr lang="zh-CN" altLang="en-US" sz="2000" b="1" dirty="0">
                <a:solidFill>
                  <a:schemeClr val="bg1"/>
                </a:solidFill>
              </a:endParaRPr>
            </a:p>
            <a:p>
              <a:pPr algn="ctr"/>
              <a:endParaRPr lang="zh-CN" altLang="en-US" sz="2000" b="1" dirty="0">
                <a:solidFill>
                  <a:schemeClr val="bg1"/>
                </a:solidFill>
              </a:endParaRPr>
            </a:p>
          </p:txBody>
        </p:sp>
      </p:grpSp>
      <p:sp>
        <p:nvSpPr>
          <p:cNvPr id="24" name="矩形: 圆角 23">
            <a:extLst>
              <a:ext uri="{FF2B5EF4-FFF2-40B4-BE49-F238E27FC236}">
                <a16:creationId xmlns:a16="http://schemas.microsoft.com/office/drawing/2014/main" id="{430A558B-B0B4-FBA6-5C78-3E662541A046}"/>
              </a:ext>
            </a:extLst>
          </p:cNvPr>
          <p:cNvSpPr/>
          <p:nvPr/>
        </p:nvSpPr>
        <p:spPr>
          <a:xfrm>
            <a:off x="3105694" y="910336"/>
            <a:ext cx="4671704" cy="375290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mn-ea"/>
                <a:cs typeface="宋体" panose="02010600030101010101" pitchFamily="2" charset="-122"/>
              </a:rPr>
              <a:t>步骤</a:t>
            </a:r>
            <a:r>
              <a:rPr lang="en-US" altLang="zh-CN" sz="1800" kern="100" dirty="0">
                <a:solidFill>
                  <a:schemeClr val="tx1"/>
                </a:solidFill>
                <a:effectLst/>
                <a:latin typeface="+mn-ea"/>
                <a:cs typeface="宋体" panose="02010600030101010101" pitchFamily="2" charset="-122"/>
              </a:rPr>
              <a:t>07</a:t>
            </a:r>
            <a:r>
              <a:rPr lang="zh-CN" altLang="zh-CN" sz="1800" kern="100" dirty="0">
                <a:solidFill>
                  <a:schemeClr val="tx1"/>
                </a:solidFill>
                <a:effectLst/>
                <a:latin typeface="+mn-ea"/>
                <a:cs typeface="宋体" panose="02010600030101010101" pitchFamily="2" charset="-122"/>
              </a:rPr>
              <a:t>：打开合成中的“空</a:t>
            </a:r>
            <a:r>
              <a:rPr lang="en-US" altLang="zh-CN" sz="1800" kern="100" dirty="0">
                <a:solidFill>
                  <a:schemeClr val="tx1"/>
                </a:solidFill>
                <a:effectLst/>
                <a:latin typeface="+mn-ea"/>
                <a:cs typeface="宋体" panose="02010600030101010101" pitchFamily="2" charset="-122"/>
              </a:rPr>
              <a:t>1</a:t>
            </a:r>
            <a:r>
              <a:rPr lang="zh-CN" altLang="zh-CN" sz="1800" kern="100" dirty="0">
                <a:solidFill>
                  <a:schemeClr val="tx1"/>
                </a:solidFill>
                <a:effectLst/>
                <a:latin typeface="+mn-ea"/>
                <a:cs typeface="宋体" panose="02010600030101010101" pitchFamily="2" charset="-122"/>
              </a:rPr>
              <a:t>”图层的“三维图层”属性，随后在第</a:t>
            </a:r>
            <a:r>
              <a:rPr lang="en-US" altLang="zh-CN" sz="1800" kern="100" dirty="0">
                <a:solidFill>
                  <a:schemeClr val="tx1"/>
                </a:solidFill>
                <a:effectLst/>
                <a:latin typeface="+mn-ea"/>
                <a:cs typeface="宋体" panose="02010600030101010101" pitchFamily="2" charset="-122"/>
              </a:rPr>
              <a:t>0</a:t>
            </a:r>
            <a:r>
              <a:rPr lang="zh-CN" altLang="zh-CN" sz="1800" kern="100" dirty="0">
                <a:solidFill>
                  <a:schemeClr val="tx1"/>
                </a:solidFill>
                <a:effectLst/>
                <a:latin typeface="+mn-ea"/>
                <a:cs typeface="宋体" panose="02010600030101010101" pitchFamily="2" charset="-122"/>
              </a:rPr>
              <a:t>帧处设置“位置”坐标为（</a:t>
            </a:r>
            <a:r>
              <a:rPr lang="en-US" altLang="zh-CN" sz="1800" kern="100" dirty="0">
                <a:solidFill>
                  <a:schemeClr val="tx1"/>
                </a:solidFill>
                <a:effectLst/>
                <a:latin typeface="+mn-ea"/>
                <a:cs typeface="宋体" panose="02010600030101010101" pitchFamily="2" charset="-122"/>
              </a:rPr>
              <a:t>-1200.0</a:t>
            </a:r>
            <a:r>
              <a:rPr lang="zh-CN" altLang="zh-CN" sz="1800" kern="100" dirty="0">
                <a:solidFill>
                  <a:schemeClr val="tx1"/>
                </a:solidFill>
                <a:effectLst/>
                <a:latin typeface="+mn-ea"/>
                <a:cs typeface="宋体" panose="02010600030101010101" pitchFamily="2" charset="-122"/>
              </a:rPr>
              <a:t>，</a:t>
            </a:r>
            <a:r>
              <a:rPr lang="en-US" altLang="zh-CN" sz="1800" kern="100" dirty="0">
                <a:solidFill>
                  <a:schemeClr val="tx1"/>
                </a:solidFill>
                <a:effectLst/>
                <a:latin typeface="+mn-ea"/>
                <a:cs typeface="宋体" panose="02010600030101010101" pitchFamily="2" charset="-122"/>
              </a:rPr>
              <a:t>500.0</a:t>
            </a:r>
            <a:r>
              <a:rPr lang="zh-CN" altLang="zh-CN" sz="1800" kern="100" dirty="0">
                <a:solidFill>
                  <a:schemeClr val="tx1"/>
                </a:solidFill>
                <a:effectLst/>
                <a:latin typeface="+mn-ea"/>
                <a:cs typeface="宋体" panose="02010600030101010101" pitchFamily="2" charset="-122"/>
              </a:rPr>
              <a:t>，</a:t>
            </a:r>
            <a:r>
              <a:rPr lang="en-US" altLang="zh-CN" sz="1800" kern="100" dirty="0">
                <a:solidFill>
                  <a:schemeClr val="tx1"/>
                </a:solidFill>
                <a:effectLst/>
                <a:latin typeface="+mn-ea"/>
                <a:cs typeface="宋体" panose="02010600030101010101" pitchFamily="2" charset="-122"/>
              </a:rPr>
              <a:t>200.0</a:t>
            </a:r>
            <a:r>
              <a:rPr lang="zh-CN" altLang="zh-CN" sz="1800" kern="100" dirty="0">
                <a:solidFill>
                  <a:schemeClr val="tx1"/>
                </a:solidFill>
                <a:effectLst/>
                <a:latin typeface="+mn-ea"/>
                <a:cs typeface="宋体" panose="02010600030101010101" pitchFamily="2" charset="-122"/>
              </a:rPr>
              <a:t>），并激活关键帧，然后在第</a:t>
            </a:r>
            <a:r>
              <a:rPr lang="en-US" altLang="zh-CN" sz="1800" kern="100" dirty="0">
                <a:solidFill>
                  <a:schemeClr val="tx1"/>
                </a:solidFill>
                <a:effectLst/>
                <a:latin typeface="+mn-ea"/>
                <a:cs typeface="宋体" panose="02010600030101010101" pitchFamily="2" charset="-122"/>
              </a:rPr>
              <a:t>5</a:t>
            </a:r>
            <a:r>
              <a:rPr lang="zh-CN" altLang="zh-CN" sz="1800" kern="100" dirty="0">
                <a:solidFill>
                  <a:schemeClr val="tx1"/>
                </a:solidFill>
                <a:effectLst/>
                <a:latin typeface="+mn-ea"/>
                <a:cs typeface="宋体" panose="02010600030101010101" pitchFamily="2" charset="-122"/>
              </a:rPr>
              <a:t>秒处设置“位置”为（</a:t>
            </a:r>
            <a:r>
              <a:rPr lang="en-US" altLang="zh-CN" sz="1800" kern="100" dirty="0">
                <a:solidFill>
                  <a:schemeClr val="tx1"/>
                </a:solidFill>
                <a:effectLst/>
                <a:latin typeface="+mn-ea"/>
                <a:cs typeface="宋体" panose="02010600030101010101" pitchFamily="2" charset="-122"/>
              </a:rPr>
              <a:t>500</a:t>
            </a:r>
            <a:r>
              <a:rPr lang="zh-CN" altLang="zh-CN" sz="1800" kern="100" dirty="0">
                <a:solidFill>
                  <a:schemeClr val="tx1"/>
                </a:solidFill>
                <a:effectLst/>
                <a:latin typeface="+mn-ea"/>
                <a:cs typeface="宋体" panose="02010600030101010101" pitchFamily="2" charset="-122"/>
              </a:rPr>
              <a:t>，</a:t>
            </a:r>
            <a:r>
              <a:rPr lang="en-US" altLang="zh-CN" sz="1800" kern="100" dirty="0">
                <a:solidFill>
                  <a:schemeClr val="tx1"/>
                </a:solidFill>
                <a:effectLst/>
                <a:latin typeface="+mn-ea"/>
                <a:cs typeface="宋体" panose="02010600030101010101" pitchFamily="2" charset="-122"/>
              </a:rPr>
              <a:t>400</a:t>
            </a:r>
            <a:r>
              <a:rPr lang="zh-CN" altLang="zh-CN" sz="1800" kern="100" dirty="0">
                <a:solidFill>
                  <a:schemeClr val="tx1"/>
                </a:solidFill>
                <a:effectLst/>
                <a:latin typeface="+mn-ea"/>
                <a:cs typeface="宋体" panose="02010600030101010101" pitchFamily="2" charset="-122"/>
              </a:rPr>
              <a:t>，</a:t>
            </a:r>
            <a:r>
              <a:rPr lang="en-US" altLang="zh-CN" sz="1800" kern="100" dirty="0">
                <a:solidFill>
                  <a:schemeClr val="tx1"/>
                </a:solidFill>
                <a:effectLst/>
                <a:latin typeface="+mn-ea"/>
                <a:cs typeface="宋体" panose="02010600030101010101" pitchFamily="2" charset="-122"/>
              </a:rPr>
              <a:t>0</a:t>
            </a:r>
            <a:r>
              <a:rPr lang="zh-CN" altLang="zh-CN" sz="1800" kern="100" dirty="0">
                <a:solidFill>
                  <a:schemeClr val="tx1"/>
                </a:solidFill>
                <a:effectLst/>
                <a:latin typeface="+mn-ea"/>
                <a:cs typeface="宋体" panose="02010600030101010101" pitchFamily="2" charset="-122"/>
              </a:rPr>
              <a:t>），如图</a:t>
            </a:r>
            <a:r>
              <a:rPr lang="en-US" altLang="zh-CN" sz="1800" kern="100" dirty="0">
                <a:solidFill>
                  <a:schemeClr val="tx1"/>
                </a:solidFill>
                <a:effectLst/>
                <a:latin typeface="+mn-ea"/>
                <a:cs typeface="宋体" panose="02010600030101010101" pitchFamily="2" charset="-122"/>
              </a:rPr>
              <a:t>8-40</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pic>
        <p:nvPicPr>
          <p:cNvPr id="25" name="图片 24">
            <a:extLst>
              <a:ext uri="{FF2B5EF4-FFF2-40B4-BE49-F238E27FC236}">
                <a16:creationId xmlns:a16="http://schemas.microsoft.com/office/drawing/2014/main" id="{09E8FCD8-48C0-12B0-B462-F9619D4698E5}"/>
              </a:ext>
            </a:extLst>
          </p:cNvPr>
          <p:cNvPicPr>
            <a:picLocks noChangeAspect="1"/>
          </p:cNvPicPr>
          <p:nvPr/>
        </p:nvPicPr>
        <p:blipFill>
          <a:blip r:embed="rId3"/>
          <a:stretch>
            <a:fillRect/>
          </a:stretch>
        </p:blipFill>
        <p:spPr>
          <a:xfrm>
            <a:off x="2787235" y="4841391"/>
            <a:ext cx="7284275" cy="1020297"/>
          </a:xfrm>
          <a:prstGeom prst="rect">
            <a:avLst/>
          </a:prstGeom>
        </p:spPr>
      </p:pic>
      <p:sp>
        <p:nvSpPr>
          <p:cNvPr id="27" name="文本框 26">
            <a:extLst>
              <a:ext uri="{FF2B5EF4-FFF2-40B4-BE49-F238E27FC236}">
                <a16:creationId xmlns:a16="http://schemas.microsoft.com/office/drawing/2014/main" id="{C393AA15-3DE9-D145-DB23-0A841616A38B}"/>
              </a:ext>
            </a:extLst>
          </p:cNvPr>
          <p:cNvSpPr txBox="1"/>
          <p:nvPr/>
        </p:nvSpPr>
        <p:spPr>
          <a:xfrm>
            <a:off x="3196319" y="6039834"/>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8-40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9916591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775FCAA-6347-814B-9764-64B2787475B2}"/>
              </a:ext>
            </a:extLst>
          </p:cNvPr>
          <p:cNvSpPr txBox="1"/>
          <p:nvPr/>
        </p:nvSpPr>
        <p:spPr>
          <a:xfrm>
            <a:off x="2787235" y="266382"/>
            <a:ext cx="1627369" cy="664862"/>
          </a:xfrm>
          <a:prstGeom prst="rect">
            <a:avLst/>
          </a:prstGeom>
          <a:noFill/>
        </p:spPr>
        <p:txBody>
          <a:bodyPr wrap="none" rtlCol="0">
            <a:spAutoFit/>
          </a:bodyPr>
          <a:lstStyle/>
          <a:p>
            <a:pPr algn="just">
              <a:lnSpc>
                <a:spcPct val="150000"/>
              </a:lnSpc>
            </a:pPr>
            <a:r>
              <a:rPr lang="zh-CN" altLang="en-US" sz="2800" b="1" kern="100" dirty="0">
                <a:solidFill>
                  <a:srgbClr val="324A7A"/>
                </a:solidFill>
                <a:effectLst/>
                <a:latin typeface="Calibri" panose="020F0502020204030204" pitchFamily="34" charset="0"/>
                <a:ea typeface="宋体" panose="02010600030101010101" pitchFamily="2" charset="-122"/>
                <a:cs typeface="宋体" panose="02010600030101010101" pitchFamily="2" charset="-122"/>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等腰三角形 5">
            <a:extLst>
              <a:ext uri="{FF2B5EF4-FFF2-40B4-BE49-F238E27FC236}">
                <a16:creationId xmlns:a16="http://schemas.microsoft.com/office/drawing/2014/main" id="{43B1902E-5255-A8B9-A41F-776D975A0733}"/>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1335E951-347C-CA94-DFC3-BD88FDF97526}"/>
              </a:ext>
            </a:extLst>
          </p:cNvPr>
          <p:cNvGrpSpPr/>
          <p:nvPr/>
        </p:nvGrpSpPr>
        <p:grpSpPr>
          <a:xfrm>
            <a:off x="66240" y="917064"/>
            <a:ext cx="2161837" cy="1136900"/>
            <a:chOff x="53900" y="1497840"/>
            <a:chExt cx="2161837" cy="1136900"/>
          </a:xfrm>
        </p:grpSpPr>
        <p:sp>
          <p:nvSpPr>
            <p:cNvPr id="9" name="矩形: 圆角 8">
              <a:extLst>
                <a:ext uri="{FF2B5EF4-FFF2-40B4-BE49-F238E27FC236}">
                  <a16:creationId xmlns:a16="http://schemas.microsoft.com/office/drawing/2014/main" id="{C4CAB2DC-6195-8F5F-7583-1C0C464B7504}"/>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27240153-2502-FDBE-9033-20F121FF5904}"/>
                </a:ext>
              </a:extLst>
            </p:cNvPr>
            <p:cNvSpPr txBox="1"/>
            <p:nvPr/>
          </p:nvSpPr>
          <p:spPr>
            <a:xfrm>
              <a:off x="53900" y="1619077"/>
              <a:ext cx="2064281" cy="1015663"/>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课堂案例——墙面聚光灯</a:t>
              </a:r>
              <a:endParaRPr lang="zh-CN" altLang="en-US" sz="2000" b="1" dirty="0">
                <a:solidFill>
                  <a:schemeClr val="bg1"/>
                </a:solidFill>
              </a:endParaRPr>
            </a:p>
            <a:p>
              <a:pPr algn="ctr"/>
              <a:endParaRPr lang="zh-CN" altLang="en-US" sz="2000" b="1" dirty="0">
                <a:solidFill>
                  <a:schemeClr val="bg1"/>
                </a:solidFill>
              </a:endParaRPr>
            </a:p>
          </p:txBody>
        </p:sp>
      </p:grpSp>
      <p:sp>
        <p:nvSpPr>
          <p:cNvPr id="20" name="矩形: 圆角 19">
            <a:extLst>
              <a:ext uri="{FF2B5EF4-FFF2-40B4-BE49-F238E27FC236}">
                <a16:creationId xmlns:a16="http://schemas.microsoft.com/office/drawing/2014/main" id="{A2C6955F-8CBC-06C0-77A1-D7D56864E12B}"/>
              </a:ext>
            </a:extLst>
          </p:cNvPr>
          <p:cNvSpPr/>
          <p:nvPr/>
        </p:nvSpPr>
        <p:spPr>
          <a:xfrm>
            <a:off x="2787235" y="931244"/>
            <a:ext cx="8152908" cy="187264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mn-ea"/>
                <a:cs typeface="宋体" panose="02010600030101010101" pitchFamily="2" charset="-122"/>
              </a:rPr>
              <a:t>步骤</a:t>
            </a:r>
            <a:r>
              <a:rPr lang="en-US" altLang="zh-CN" sz="2000" kern="100" dirty="0">
                <a:solidFill>
                  <a:schemeClr val="tx1"/>
                </a:solidFill>
                <a:effectLst/>
                <a:latin typeface="+mn-ea"/>
                <a:cs typeface="宋体" panose="02010600030101010101" pitchFamily="2" charset="-122"/>
              </a:rPr>
              <a:t>08</a:t>
            </a:r>
            <a:r>
              <a:rPr lang="zh-CN" altLang="zh-CN" sz="2000" kern="100" dirty="0">
                <a:solidFill>
                  <a:schemeClr val="tx1"/>
                </a:solidFill>
                <a:effectLst/>
                <a:latin typeface="+mn-ea"/>
                <a:cs typeface="宋体" panose="02010600030101010101" pitchFamily="2" charset="-122"/>
              </a:rPr>
              <a:t>：在合成中空白位置单击鼠标右键，随后在弹出的菜单中选择新建、摄像机，创建一个摄像机图层，并将胶片大小”设置为</a:t>
            </a:r>
            <a:r>
              <a:rPr lang="en-US" altLang="zh-CN" sz="2000" kern="100" dirty="0">
                <a:solidFill>
                  <a:schemeClr val="tx1"/>
                </a:solidFill>
                <a:effectLst/>
                <a:latin typeface="+mn-ea"/>
                <a:cs typeface="宋体" panose="02010600030101010101" pitchFamily="2" charset="-122"/>
              </a:rPr>
              <a:t>30</a:t>
            </a:r>
            <a:r>
              <a:rPr lang="zh-CN" altLang="zh-CN" sz="2000" kern="100" dirty="0">
                <a:solidFill>
                  <a:schemeClr val="tx1"/>
                </a:solidFill>
                <a:effectLst/>
                <a:latin typeface="+mn-ea"/>
                <a:cs typeface="宋体" panose="02010600030101010101" pitchFamily="2" charset="-122"/>
              </a:rPr>
              <a:t>毫米，如图</a:t>
            </a:r>
            <a:r>
              <a:rPr lang="en-US" altLang="zh-CN" sz="2000" kern="100" dirty="0">
                <a:solidFill>
                  <a:schemeClr val="tx1"/>
                </a:solidFill>
                <a:effectLst/>
                <a:latin typeface="+mn-ea"/>
                <a:cs typeface="宋体" panose="02010600030101010101" pitchFamily="2" charset="-122"/>
              </a:rPr>
              <a:t>8-41</a:t>
            </a:r>
            <a:r>
              <a:rPr lang="zh-CN" altLang="zh-CN" sz="2000" kern="100" dirty="0">
                <a:solidFill>
                  <a:schemeClr val="tx1"/>
                </a:solidFill>
                <a:effectLst/>
                <a:latin typeface="+mn-ea"/>
                <a:cs typeface="宋体" panose="02010600030101010101" pitchFamily="2" charset="-122"/>
              </a:rPr>
              <a:t>所示，然后在第</a:t>
            </a:r>
            <a:r>
              <a:rPr lang="en-US" altLang="zh-CN" sz="2000" kern="100" dirty="0">
                <a:solidFill>
                  <a:schemeClr val="tx1"/>
                </a:solidFill>
                <a:effectLst/>
                <a:latin typeface="+mn-ea"/>
                <a:cs typeface="宋体" panose="02010600030101010101" pitchFamily="2" charset="-122"/>
              </a:rPr>
              <a:t>0</a:t>
            </a:r>
            <a:r>
              <a:rPr lang="zh-CN" altLang="zh-CN" sz="2000" kern="100" dirty="0">
                <a:solidFill>
                  <a:schemeClr val="tx1"/>
                </a:solidFill>
                <a:effectLst/>
                <a:latin typeface="+mn-ea"/>
                <a:cs typeface="宋体" panose="02010600030101010101" pitchFamily="2" charset="-122"/>
              </a:rPr>
              <a:t>帧处将“位置”设为（</a:t>
            </a:r>
            <a:r>
              <a:rPr lang="en-US" altLang="zh-CN" sz="2000" kern="100" dirty="0">
                <a:solidFill>
                  <a:schemeClr val="tx1"/>
                </a:solidFill>
                <a:effectLst/>
                <a:latin typeface="+mn-ea"/>
                <a:cs typeface="宋体" panose="02010600030101010101" pitchFamily="2" charset="-122"/>
              </a:rPr>
              <a:t>0.0</a:t>
            </a:r>
            <a:r>
              <a:rPr lang="zh-CN" altLang="zh-CN" sz="2000" kern="100" dirty="0">
                <a:solidFill>
                  <a:schemeClr val="tx1"/>
                </a:solidFill>
                <a:effectLst/>
                <a:latin typeface="+mn-ea"/>
                <a:cs typeface="宋体" panose="02010600030101010101" pitchFamily="2" charset="-122"/>
              </a:rPr>
              <a:t>，</a:t>
            </a:r>
            <a:r>
              <a:rPr lang="en-US" altLang="zh-CN" sz="2000" kern="100" dirty="0">
                <a:solidFill>
                  <a:schemeClr val="tx1"/>
                </a:solidFill>
                <a:effectLst/>
                <a:latin typeface="+mn-ea"/>
                <a:cs typeface="宋体" panose="02010600030101010101" pitchFamily="2" charset="-122"/>
              </a:rPr>
              <a:t>0.0</a:t>
            </a:r>
            <a:r>
              <a:rPr lang="zh-CN" altLang="zh-CN" sz="2000" kern="100" dirty="0">
                <a:solidFill>
                  <a:schemeClr val="tx1"/>
                </a:solidFill>
                <a:effectLst/>
                <a:latin typeface="+mn-ea"/>
                <a:cs typeface="宋体" panose="02010600030101010101" pitchFamily="2" charset="-122"/>
              </a:rPr>
              <a:t>，</a:t>
            </a:r>
            <a:r>
              <a:rPr lang="en-US" altLang="zh-CN" sz="2000" kern="100" dirty="0">
                <a:solidFill>
                  <a:schemeClr val="tx1"/>
                </a:solidFill>
                <a:effectLst/>
                <a:latin typeface="+mn-ea"/>
                <a:cs typeface="宋体" panose="02010600030101010101" pitchFamily="2" charset="-122"/>
              </a:rPr>
              <a:t>-300.0</a:t>
            </a:r>
            <a:r>
              <a:rPr lang="zh-CN" altLang="zh-CN" sz="2000" kern="100" dirty="0">
                <a:solidFill>
                  <a:schemeClr val="tx1"/>
                </a:solidFill>
                <a:effectLst/>
                <a:latin typeface="+mn-ea"/>
                <a:cs typeface="宋体" panose="02010600030101010101" pitchFamily="2" charset="-122"/>
              </a:rPr>
              <a:t>），并将它的父对象设置为上一步中的“空对象”，如图</a:t>
            </a:r>
            <a:r>
              <a:rPr lang="en-US" altLang="zh-CN" sz="2000" kern="100" dirty="0">
                <a:solidFill>
                  <a:schemeClr val="tx1"/>
                </a:solidFill>
                <a:effectLst/>
                <a:latin typeface="+mn-ea"/>
                <a:cs typeface="宋体" panose="02010600030101010101" pitchFamily="2" charset="-122"/>
              </a:rPr>
              <a:t>8-42</a:t>
            </a:r>
            <a:r>
              <a:rPr lang="zh-CN" altLang="zh-CN" sz="2000" kern="100" dirty="0">
                <a:solidFill>
                  <a:schemeClr val="tx1"/>
                </a:solidFill>
                <a:effectLst/>
                <a:latin typeface="+mn-ea"/>
                <a:cs typeface="宋体" panose="02010600030101010101" pitchFamily="2" charset="-122"/>
              </a:rPr>
              <a:t>所示，</a:t>
            </a:r>
            <a:endParaRPr lang="zh-CN" altLang="zh-CN" sz="2000" kern="100" dirty="0">
              <a:solidFill>
                <a:schemeClr val="tx1"/>
              </a:solidFill>
              <a:effectLst/>
              <a:latin typeface="+mn-ea"/>
              <a:cs typeface="Times New Roman" panose="02020603050405020304" pitchFamily="18" charset="0"/>
            </a:endParaRPr>
          </a:p>
        </p:txBody>
      </p:sp>
      <p:pic>
        <p:nvPicPr>
          <p:cNvPr id="25" name="图片 24">
            <a:extLst>
              <a:ext uri="{FF2B5EF4-FFF2-40B4-BE49-F238E27FC236}">
                <a16:creationId xmlns:a16="http://schemas.microsoft.com/office/drawing/2014/main" id="{E0990990-CBA9-0FEE-A7D1-92740BF52AF1}"/>
              </a:ext>
            </a:extLst>
          </p:cNvPr>
          <p:cNvPicPr>
            <a:picLocks noChangeAspect="1"/>
          </p:cNvPicPr>
          <p:nvPr/>
        </p:nvPicPr>
        <p:blipFill>
          <a:blip r:embed="rId3"/>
          <a:stretch>
            <a:fillRect/>
          </a:stretch>
        </p:blipFill>
        <p:spPr>
          <a:xfrm>
            <a:off x="2787235" y="3034965"/>
            <a:ext cx="3889968" cy="2676534"/>
          </a:xfrm>
          <a:prstGeom prst="rect">
            <a:avLst/>
          </a:prstGeom>
        </p:spPr>
      </p:pic>
      <p:sp>
        <p:nvSpPr>
          <p:cNvPr id="27" name="文本框 26">
            <a:extLst>
              <a:ext uri="{FF2B5EF4-FFF2-40B4-BE49-F238E27FC236}">
                <a16:creationId xmlns:a16="http://schemas.microsoft.com/office/drawing/2014/main" id="{D60C54F7-0C94-94BA-09F8-595B9DCFE27C}"/>
              </a:ext>
            </a:extLst>
          </p:cNvPr>
          <p:cNvSpPr txBox="1"/>
          <p:nvPr/>
        </p:nvSpPr>
        <p:spPr>
          <a:xfrm>
            <a:off x="1682859" y="5696565"/>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8-41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8" name="图片 27">
            <a:extLst>
              <a:ext uri="{FF2B5EF4-FFF2-40B4-BE49-F238E27FC236}">
                <a16:creationId xmlns:a16="http://schemas.microsoft.com/office/drawing/2014/main" id="{8D530AE7-4F65-4633-5912-D28ECFF716BA}"/>
              </a:ext>
            </a:extLst>
          </p:cNvPr>
          <p:cNvPicPr>
            <a:picLocks noChangeAspect="1"/>
          </p:cNvPicPr>
          <p:nvPr/>
        </p:nvPicPr>
        <p:blipFill>
          <a:blip r:embed="rId4"/>
          <a:stretch>
            <a:fillRect/>
          </a:stretch>
        </p:blipFill>
        <p:spPr>
          <a:xfrm>
            <a:off x="6863689" y="3215470"/>
            <a:ext cx="4856629" cy="1029960"/>
          </a:xfrm>
          <a:prstGeom prst="rect">
            <a:avLst/>
          </a:prstGeom>
        </p:spPr>
      </p:pic>
      <p:sp>
        <p:nvSpPr>
          <p:cNvPr id="30" name="文本框 29">
            <a:extLst>
              <a:ext uri="{FF2B5EF4-FFF2-40B4-BE49-F238E27FC236}">
                <a16:creationId xmlns:a16="http://schemas.microsoft.com/office/drawing/2014/main" id="{B5FE2023-606A-8986-EC50-B3566B06ABD9}"/>
              </a:ext>
            </a:extLst>
          </p:cNvPr>
          <p:cNvSpPr txBox="1"/>
          <p:nvPr/>
        </p:nvSpPr>
        <p:spPr>
          <a:xfrm>
            <a:off x="5923190" y="4373232"/>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8-42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71400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a:extLst>
              <a:ext uri="{FF2B5EF4-FFF2-40B4-BE49-F238E27FC236}">
                <a16:creationId xmlns:a16="http://schemas.microsoft.com/office/drawing/2014/main" id="{2FB941BA-1EFB-EFF4-BBC7-775C685F596F}"/>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935C20D1-BD77-3F52-30CA-1E0D5E9DE45E}"/>
              </a:ext>
            </a:extLst>
          </p:cNvPr>
          <p:cNvGrpSpPr/>
          <p:nvPr/>
        </p:nvGrpSpPr>
        <p:grpSpPr>
          <a:xfrm>
            <a:off x="66240" y="917064"/>
            <a:ext cx="2161837" cy="1136900"/>
            <a:chOff x="53900" y="1497840"/>
            <a:chExt cx="2161837" cy="1136900"/>
          </a:xfrm>
        </p:grpSpPr>
        <p:sp>
          <p:nvSpPr>
            <p:cNvPr id="12" name="矩形: 圆角 11">
              <a:extLst>
                <a:ext uri="{FF2B5EF4-FFF2-40B4-BE49-F238E27FC236}">
                  <a16:creationId xmlns:a16="http://schemas.microsoft.com/office/drawing/2014/main" id="{FC942D78-E916-ABEF-3FEA-861EB17AB3C5}"/>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4659AE7C-F33B-B9BD-4C2C-3C0C4176366B}"/>
                </a:ext>
              </a:extLst>
            </p:cNvPr>
            <p:cNvSpPr txBox="1"/>
            <p:nvPr/>
          </p:nvSpPr>
          <p:spPr>
            <a:xfrm>
              <a:off x="53900" y="1619077"/>
              <a:ext cx="2064281" cy="1015663"/>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课堂案例——墙面聚光灯</a:t>
              </a:r>
              <a:endParaRPr lang="zh-CN" altLang="en-US" sz="2000" b="1" dirty="0">
                <a:solidFill>
                  <a:schemeClr val="bg1"/>
                </a:solidFill>
              </a:endParaRPr>
            </a:p>
            <a:p>
              <a:pPr algn="ctr"/>
              <a:endParaRPr lang="zh-CN" altLang="en-US" sz="2000" b="1" dirty="0">
                <a:solidFill>
                  <a:schemeClr val="bg1"/>
                </a:solidFill>
              </a:endParaRPr>
            </a:p>
          </p:txBody>
        </p:sp>
      </p:grpSp>
      <p:sp>
        <p:nvSpPr>
          <p:cNvPr id="21" name="矩形: 圆角 20">
            <a:extLst>
              <a:ext uri="{FF2B5EF4-FFF2-40B4-BE49-F238E27FC236}">
                <a16:creationId xmlns:a16="http://schemas.microsoft.com/office/drawing/2014/main" id="{18413370-F1C1-592C-233A-69B077AF04B7}"/>
              </a:ext>
            </a:extLst>
          </p:cNvPr>
          <p:cNvSpPr/>
          <p:nvPr/>
        </p:nvSpPr>
        <p:spPr>
          <a:xfrm>
            <a:off x="2787235" y="931245"/>
            <a:ext cx="6405751" cy="112272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2000" kern="100" dirty="0">
                <a:solidFill>
                  <a:schemeClr val="tx1"/>
                </a:solidFill>
                <a:effectLst/>
                <a:latin typeface="+mn-ea"/>
                <a:cs typeface="宋体" panose="02010600030101010101" pitchFamily="2" charset="-122"/>
              </a:rPr>
              <a:t>步骤</a:t>
            </a:r>
            <a:r>
              <a:rPr lang="en-US" altLang="zh-CN" sz="2000" kern="100" dirty="0">
                <a:solidFill>
                  <a:schemeClr val="tx1"/>
                </a:solidFill>
                <a:effectLst/>
                <a:latin typeface="+mn-ea"/>
                <a:cs typeface="宋体" panose="02010600030101010101" pitchFamily="2" charset="-122"/>
              </a:rPr>
              <a:t>09</a:t>
            </a:r>
            <a:r>
              <a:rPr lang="zh-CN" altLang="zh-CN" sz="2000" kern="100" dirty="0">
                <a:solidFill>
                  <a:schemeClr val="tx1"/>
                </a:solidFill>
                <a:effectLst/>
                <a:latin typeface="+mn-ea"/>
                <a:cs typeface="宋体" panose="02010600030101010101" pitchFamily="2" charset="-122"/>
              </a:rPr>
              <a:t>：渲染并输出动画，最终效果如图</a:t>
            </a:r>
            <a:r>
              <a:rPr lang="en-US" altLang="zh-CN" sz="2000" kern="100" dirty="0">
                <a:solidFill>
                  <a:schemeClr val="tx1"/>
                </a:solidFill>
                <a:effectLst/>
                <a:latin typeface="+mn-ea"/>
                <a:cs typeface="宋体" panose="02010600030101010101" pitchFamily="2" charset="-122"/>
              </a:rPr>
              <a:t>8-43</a:t>
            </a:r>
            <a:r>
              <a:rPr lang="zh-CN" altLang="zh-CN" sz="2000" kern="100" dirty="0">
                <a:solidFill>
                  <a:schemeClr val="tx1"/>
                </a:solidFill>
                <a:effectLst/>
                <a:latin typeface="+mn-ea"/>
                <a:cs typeface="宋体" panose="02010600030101010101" pitchFamily="2" charset="-122"/>
              </a:rPr>
              <a:t>所示</a:t>
            </a:r>
            <a:endParaRPr lang="zh-CN" altLang="zh-CN" sz="2000" kern="100" dirty="0">
              <a:solidFill>
                <a:schemeClr val="tx1"/>
              </a:solidFill>
              <a:effectLst/>
              <a:latin typeface="+mn-ea"/>
              <a:cs typeface="Times New Roman" panose="02020603050405020304" pitchFamily="18" charset="0"/>
            </a:endParaRPr>
          </a:p>
        </p:txBody>
      </p:sp>
      <p:sp>
        <p:nvSpPr>
          <p:cNvPr id="22" name="文本框 21">
            <a:extLst>
              <a:ext uri="{FF2B5EF4-FFF2-40B4-BE49-F238E27FC236}">
                <a16:creationId xmlns:a16="http://schemas.microsoft.com/office/drawing/2014/main" id="{E82BABD5-FF2A-4D18-6116-8F12226B4B21}"/>
              </a:ext>
            </a:extLst>
          </p:cNvPr>
          <p:cNvSpPr txBox="1"/>
          <p:nvPr/>
        </p:nvSpPr>
        <p:spPr>
          <a:xfrm>
            <a:off x="2787235" y="266382"/>
            <a:ext cx="1627369" cy="664862"/>
          </a:xfrm>
          <a:prstGeom prst="rect">
            <a:avLst/>
          </a:prstGeom>
          <a:noFill/>
        </p:spPr>
        <p:txBody>
          <a:bodyPr wrap="none" rtlCol="0">
            <a:spAutoFit/>
          </a:bodyPr>
          <a:lstStyle/>
          <a:p>
            <a:pPr algn="just">
              <a:lnSpc>
                <a:spcPct val="150000"/>
              </a:lnSpc>
            </a:pPr>
            <a:r>
              <a:rPr lang="zh-CN" altLang="en-US" sz="2800" b="1" kern="100" dirty="0">
                <a:solidFill>
                  <a:srgbClr val="324A7A"/>
                </a:solidFill>
                <a:effectLst/>
                <a:latin typeface="Calibri" panose="020F0502020204030204" pitchFamily="34" charset="0"/>
                <a:ea typeface="宋体" panose="02010600030101010101" pitchFamily="2" charset="-122"/>
                <a:cs typeface="宋体" panose="02010600030101010101" pitchFamily="2" charset="-122"/>
              </a:rPr>
              <a:t>任务实施</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3" name="图片 22">
            <a:extLst>
              <a:ext uri="{FF2B5EF4-FFF2-40B4-BE49-F238E27FC236}">
                <a16:creationId xmlns:a16="http://schemas.microsoft.com/office/drawing/2014/main" id="{870FACE6-8146-BBD3-85D7-5AB269FA4A7C}"/>
              </a:ext>
            </a:extLst>
          </p:cNvPr>
          <p:cNvPicPr>
            <a:picLocks noChangeAspect="1"/>
          </p:cNvPicPr>
          <p:nvPr/>
        </p:nvPicPr>
        <p:blipFill>
          <a:blip r:embed="rId3"/>
          <a:stretch>
            <a:fillRect/>
          </a:stretch>
        </p:blipFill>
        <p:spPr>
          <a:xfrm>
            <a:off x="3446644" y="2383518"/>
            <a:ext cx="6405751" cy="3131250"/>
          </a:xfrm>
          <a:prstGeom prst="rect">
            <a:avLst/>
          </a:prstGeom>
        </p:spPr>
      </p:pic>
      <p:sp>
        <p:nvSpPr>
          <p:cNvPr id="25" name="文本框 24">
            <a:extLst>
              <a:ext uri="{FF2B5EF4-FFF2-40B4-BE49-F238E27FC236}">
                <a16:creationId xmlns:a16="http://schemas.microsoft.com/office/drawing/2014/main" id="{2BD61477-2428-F51F-6489-E8CADF42D23A}"/>
              </a:ext>
            </a:extLst>
          </p:cNvPr>
          <p:cNvSpPr txBox="1"/>
          <p:nvPr/>
        </p:nvSpPr>
        <p:spPr>
          <a:xfrm>
            <a:off x="3326947" y="5383939"/>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8-43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34238742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0">
            <a:extLst>
              <a:ext uri="{FF2B5EF4-FFF2-40B4-BE49-F238E27FC236}">
                <a16:creationId xmlns:a16="http://schemas.microsoft.com/office/drawing/2014/main" id="{8231D87D-6567-F960-A4C8-3F944296032D}"/>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407B5682-310C-3364-9BDF-A15E6F33F1BA}"/>
              </a:ext>
            </a:extLst>
          </p:cNvPr>
          <p:cNvGrpSpPr/>
          <p:nvPr/>
        </p:nvGrpSpPr>
        <p:grpSpPr>
          <a:xfrm>
            <a:off x="66240" y="917064"/>
            <a:ext cx="2161837" cy="918222"/>
            <a:chOff x="53900" y="1497840"/>
            <a:chExt cx="2161837" cy="918222"/>
          </a:xfrm>
        </p:grpSpPr>
        <p:sp>
          <p:nvSpPr>
            <p:cNvPr id="20" name="矩形: 圆角 19">
              <a:extLst>
                <a:ext uri="{FF2B5EF4-FFF2-40B4-BE49-F238E27FC236}">
                  <a16:creationId xmlns:a16="http://schemas.microsoft.com/office/drawing/2014/main" id="{22A770BB-7ABD-E30D-DF12-1F370ACC51A3}"/>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68D64156-AFDA-0FD7-6A40-58FF93842611}"/>
                </a:ext>
              </a:extLst>
            </p:cNvPr>
            <p:cNvSpPr txBox="1"/>
            <p:nvPr/>
          </p:nvSpPr>
          <p:spPr>
            <a:xfrm>
              <a:off x="53900" y="1619077"/>
              <a:ext cx="2064281" cy="523220"/>
            </a:xfrm>
            <a:prstGeom prst="rect">
              <a:avLst/>
            </a:prstGeom>
            <a:noFill/>
          </p:spPr>
          <p:txBody>
            <a:bodyPr wrap="square" rtlCol="0">
              <a:spAutoFit/>
            </a:bodyPr>
            <a:lstStyle/>
            <a:p>
              <a:pPr algn="ctr"/>
              <a:r>
                <a:rPr lang="zh-CN" altLang="zh-CN" sz="2800" b="1" kern="100" dirty="0">
                  <a:solidFill>
                    <a:schemeClr val="bg1"/>
                  </a:solidFill>
                  <a:effectLst/>
                  <a:ea typeface="宋体" panose="02010600030101010101" pitchFamily="2" charset="-122"/>
                  <a:cs typeface="宋体" panose="02010600030101010101" pitchFamily="2" charset="-122"/>
                </a:rPr>
                <a:t>创建灯光</a:t>
              </a:r>
              <a:endParaRPr lang="zh-CN" altLang="en-US" sz="3200" b="1" dirty="0">
                <a:solidFill>
                  <a:schemeClr val="bg1"/>
                </a:solidFill>
              </a:endParaRPr>
            </a:p>
          </p:txBody>
        </p:sp>
      </p:grpSp>
      <p:sp>
        <p:nvSpPr>
          <p:cNvPr id="22" name="矩形: 圆角 21">
            <a:extLst>
              <a:ext uri="{FF2B5EF4-FFF2-40B4-BE49-F238E27FC236}">
                <a16:creationId xmlns:a16="http://schemas.microsoft.com/office/drawing/2014/main" id="{E2EE8FA3-FCAC-8B73-807C-F7725FEEBDC2}"/>
              </a:ext>
            </a:extLst>
          </p:cNvPr>
          <p:cNvSpPr/>
          <p:nvPr/>
        </p:nvSpPr>
        <p:spPr>
          <a:xfrm>
            <a:off x="2787235" y="931245"/>
            <a:ext cx="6846622" cy="137577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mn-ea"/>
                <a:cs typeface="宋体" panose="02010600030101010101" pitchFamily="2" charset="-122"/>
              </a:rPr>
              <a:t>在软件上方找到“图层”按钮，随后执行“新建</a:t>
            </a:r>
            <a:r>
              <a:rPr lang="en-US" altLang="zh-CN" sz="2000" kern="100" dirty="0">
                <a:solidFill>
                  <a:schemeClr val="tx1"/>
                </a:solidFill>
                <a:effectLst/>
                <a:latin typeface="+mn-ea"/>
                <a:cs typeface="宋体" panose="02010600030101010101" pitchFamily="2" charset="-122"/>
              </a:rPr>
              <a:t>&gt;</a:t>
            </a:r>
            <a:r>
              <a:rPr lang="zh-CN" altLang="zh-CN" sz="2000" kern="100" dirty="0">
                <a:solidFill>
                  <a:schemeClr val="tx1"/>
                </a:solidFill>
                <a:effectLst/>
                <a:latin typeface="+mn-ea"/>
                <a:cs typeface="宋体" panose="02010600030101010101" pitchFamily="2" charset="-122"/>
              </a:rPr>
              <a:t>灯光”命令或按快捷键</a:t>
            </a:r>
            <a:r>
              <a:rPr lang="en-US" altLang="zh-CN" sz="2000" kern="100" dirty="0" err="1">
                <a:solidFill>
                  <a:schemeClr val="tx1"/>
                </a:solidFill>
                <a:effectLst/>
                <a:latin typeface="+mn-ea"/>
                <a:cs typeface="宋体" panose="02010600030101010101" pitchFamily="2" charset="-122"/>
              </a:rPr>
              <a:t>Ctrl+Alt+Shift+L</a:t>
            </a:r>
            <a:r>
              <a:rPr lang="zh-CN" altLang="zh-CN" sz="2000" kern="100" dirty="0">
                <a:solidFill>
                  <a:schemeClr val="tx1"/>
                </a:solidFill>
                <a:effectLst/>
                <a:latin typeface="+mn-ea"/>
                <a:cs typeface="宋体" panose="02010600030101010101" pitchFamily="2" charset="-122"/>
              </a:rPr>
              <a:t>就可以创建灯光，如图</a:t>
            </a:r>
            <a:r>
              <a:rPr lang="en-US" altLang="zh-CN" sz="2000" kern="100" dirty="0">
                <a:solidFill>
                  <a:schemeClr val="tx1"/>
                </a:solidFill>
                <a:effectLst/>
                <a:latin typeface="+mn-ea"/>
                <a:cs typeface="宋体" panose="02010600030101010101" pitchFamily="2" charset="-122"/>
              </a:rPr>
              <a:t>8-44</a:t>
            </a:r>
            <a:r>
              <a:rPr lang="zh-CN" altLang="zh-CN" sz="2000" kern="100" dirty="0">
                <a:solidFill>
                  <a:schemeClr val="tx1"/>
                </a:solidFill>
                <a:effectLst/>
                <a:latin typeface="+mn-ea"/>
                <a:cs typeface="宋体" panose="02010600030101010101" pitchFamily="2" charset="-122"/>
              </a:rPr>
              <a:t>所示。</a:t>
            </a:r>
            <a:endParaRPr lang="zh-CN" altLang="zh-CN" sz="2000" kern="100" dirty="0">
              <a:solidFill>
                <a:schemeClr val="tx1"/>
              </a:solidFill>
              <a:effectLst/>
              <a:latin typeface="+mn-ea"/>
              <a:cs typeface="Times New Roman" panose="02020603050405020304" pitchFamily="18" charset="0"/>
            </a:endParaRPr>
          </a:p>
        </p:txBody>
      </p:sp>
      <p:pic>
        <p:nvPicPr>
          <p:cNvPr id="23" name="图片 22">
            <a:extLst>
              <a:ext uri="{FF2B5EF4-FFF2-40B4-BE49-F238E27FC236}">
                <a16:creationId xmlns:a16="http://schemas.microsoft.com/office/drawing/2014/main" id="{9B31BECD-D2C8-A5A4-19E3-163CBB373E9C}"/>
              </a:ext>
            </a:extLst>
          </p:cNvPr>
          <p:cNvPicPr>
            <a:picLocks noChangeAspect="1"/>
          </p:cNvPicPr>
          <p:nvPr/>
        </p:nvPicPr>
        <p:blipFill>
          <a:blip r:embed="rId3"/>
          <a:stretch>
            <a:fillRect/>
          </a:stretch>
        </p:blipFill>
        <p:spPr>
          <a:xfrm>
            <a:off x="2787235" y="2551945"/>
            <a:ext cx="7449376" cy="2813640"/>
          </a:xfrm>
          <a:prstGeom prst="rect">
            <a:avLst/>
          </a:prstGeom>
        </p:spPr>
      </p:pic>
      <p:sp>
        <p:nvSpPr>
          <p:cNvPr id="25" name="文本框 24">
            <a:extLst>
              <a:ext uri="{FF2B5EF4-FFF2-40B4-BE49-F238E27FC236}">
                <a16:creationId xmlns:a16="http://schemas.microsoft.com/office/drawing/2014/main" id="{9744F249-A314-57F6-DCAA-98788AFCD202}"/>
              </a:ext>
            </a:extLst>
          </p:cNvPr>
          <p:cNvSpPr txBox="1"/>
          <p:nvPr/>
        </p:nvSpPr>
        <p:spPr>
          <a:xfrm>
            <a:off x="3306045" y="5365585"/>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8-44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45699685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0">
            <a:extLst>
              <a:ext uri="{FF2B5EF4-FFF2-40B4-BE49-F238E27FC236}">
                <a16:creationId xmlns:a16="http://schemas.microsoft.com/office/drawing/2014/main" id="{E7219D8F-6EFF-2230-E238-FC531B284501}"/>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F677299E-89BF-EBDD-4E2F-5FFBBF91E7CA}"/>
              </a:ext>
            </a:extLst>
          </p:cNvPr>
          <p:cNvGrpSpPr/>
          <p:nvPr/>
        </p:nvGrpSpPr>
        <p:grpSpPr>
          <a:xfrm>
            <a:off x="66240" y="917064"/>
            <a:ext cx="2161837" cy="918222"/>
            <a:chOff x="53900" y="1497840"/>
            <a:chExt cx="2161837" cy="918222"/>
          </a:xfrm>
        </p:grpSpPr>
        <p:sp>
          <p:nvSpPr>
            <p:cNvPr id="20" name="矩形: 圆角 19">
              <a:extLst>
                <a:ext uri="{FF2B5EF4-FFF2-40B4-BE49-F238E27FC236}">
                  <a16:creationId xmlns:a16="http://schemas.microsoft.com/office/drawing/2014/main" id="{F7D2528F-6D37-07C0-8774-DC97E5793DF9}"/>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725FE42E-959E-586E-2C37-AB360D53D8C7}"/>
                </a:ext>
              </a:extLst>
            </p:cNvPr>
            <p:cNvSpPr txBox="1"/>
            <p:nvPr/>
          </p:nvSpPr>
          <p:spPr>
            <a:xfrm>
              <a:off x="53900" y="1619077"/>
              <a:ext cx="2064281" cy="523220"/>
            </a:xfrm>
            <a:prstGeom prst="rect">
              <a:avLst/>
            </a:prstGeom>
            <a:noFill/>
          </p:spPr>
          <p:txBody>
            <a:bodyPr wrap="square" rtlCol="0">
              <a:spAutoFit/>
            </a:bodyPr>
            <a:lstStyle/>
            <a:p>
              <a:pPr algn="ctr"/>
              <a:r>
                <a:rPr lang="zh-CN" altLang="zh-CN" sz="2800" b="1" kern="100" dirty="0">
                  <a:solidFill>
                    <a:schemeClr val="bg1"/>
                  </a:solidFill>
                  <a:effectLst/>
                  <a:ea typeface="宋体" panose="02010600030101010101" pitchFamily="2" charset="-122"/>
                  <a:cs typeface="宋体" panose="02010600030101010101" pitchFamily="2" charset="-122"/>
                </a:rPr>
                <a:t>属性与类型</a:t>
              </a:r>
              <a:endParaRPr lang="zh-CN" altLang="en-US" sz="4400" b="1" dirty="0">
                <a:solidFill>
                  <a:schemeClr val="bg1"/>
                </a:solidFill>
              </a:endParaRPr>
            </a:p>
          </p:txBody>
        </p:sp>
      </p:grpSp>
      <p:sp>
        <p:nvSpPr>
          <p:cNvPr id="22" name="矩形: 圆角 21">
            <a:extLst>
              <a:ext uri="{FF2B5EF4-FFF2-40B4-BE49-F238E27FC236}">
                <a16:creationId xmlns:a16="http://schemas.microsoft.com/office/drawing/2014/main" id="{B4527C48-CEDC-24F1-0AD0-77E112B879B7}"/>
              </a:ext>
            </a:extLst>
          </p:cNvPr>
          <p:cNvSpPr/>
          <p:nvPr/>
        </p:nvSpPr>
        <p:spPr>
          <a:xfrm>
            <a:off x="2787235" y="931245"/>
            <a:ext cx="3308765" cy="435921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mn-ea"/>
                <a:cs typeface="宋体" panose="02010600030101010101" pitchFamily="2" charset="-122"/>
              </a:rPr>
              <a:t>执行“新建</a:t>
            </a:r>
            <a:r>
              <a:rPr lang="en-US" altLang="zh-CN" sz="1800" kern="100" dirty="0">
                <a:solidFill>
                  <a:schemeClr val="tx1"/>
                </a:solidFill>
                <a:effectLst/>
                <a:latin typeface="+mn-ea"/>
                <a:cs typeface="宋体" panose="02010600030101010101" pitchFamily="2" charset="-122"/>
              </a:rPr>
              <a:t>&gt;</a:t>
            </a:r>
            <a:r>
              <a:rPr lang="zh-CN" altLang="zh-CN" sz="1800" kern="100" dirty="0">
                <a:solidFill>
                  <a:schemeClr val="tx1"/>
                </a:solidFill>
                <a:effectLst/>
                <a:latin typeface="+mn-ea"/>
                <a:cs typeface="宋体" panose="02010600030101010101" pitchFamily="2" charset="-122"/>
              </a:rPr>
              <a:t>灯光”命令或按快捷键</a:t>
            </a:r>
            <a:r>
              <a:rPr lang="en-US" altLang="zh-CN" sz="1800" kern="100" dirty="0" err="1">
                <a:solidFill>
                  <a:schemeClr val="tx1"/>
                </a:solidFill>
                <a:effectLst/>
                <a:latin typeface="+mn-ea"/>
                <a:cs typeface="宋体" panose="02010600030101010101" pitchFamily="2" charset="-122"/>
              </a:rPr>
              <a:t>Ctrl+Alt+Shift+L</a:t>
            </a:r>
            <a:r>
              <a:rPr lang="zh-CN" altLang="zh-CN" sz="1800" kern="100" dirty="0">
                <a:solidFill>
                  <a:schemeClr val="tx1"/>
                </a:solidFill>
                <a:effectLst/>
                <a:latin typeface="+mn-ea"/>
                <a:cs typeface="宋体" panose="02010600030101010101" pitchFamily="2" charset="-122"/>
              </a:rPr>
              <a:t>就可以创建灯光时，将会打开“灯光设置”对话框，随后在该对话框中可以设置灯光的类型、强度、锥形角度和锥形羽化等相关参数，如图</a:t>
            </a:r>
            <a:r>
              <a:rPr lang="en-US" altLang="zh-CN" sz="1800" kern="100" dirty="0">
                <a:solidFill>
                  <a:schemeClr val="tx1"/>
                </a:solidFill>
                <a:effectLst/>
                <a:latin typeface="+mn-ea"/>
                <a:cs typeface="宋体" panose="02010600030101010101" pitchFamily="2" charset="-122"/>
              </a:rPr>
              <a:t>8-45</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pic>
        <p:nvPicPr>
          <p:cNvPr id="23" name="图片 22">
            <a:extLst>
              <a:ext uri="{FF2B5EF4-FFF2-40B4-BE49-F238E27FC236}">
                <a16:creationId xmlns:a16="http://schemas.microsoft.com/office/drawing/2014/main" id="{7B3E6F24-5A5D-18EE-016E-75DFF2A560E4}"/>
              </a:ext>
            </a:extLst>
          </p:cNvPr>
          <p:cNvPicPr>
            <a:picLocks noChangeAspect="1"/>
          </p:cNvPicPr>
          <p:nvPr/>
        </p:nvPicPr>
        <p:blipFill>
          <a:blip r:embed="rId3"/>
          <a:stretch>
            <a:fillRect/>
          </a:stretch>
        </p:blipFill>
        <p:spPr>
          <a:xfrm>
            <a:off x="6783613" y="917064"/>
            <a:ext cx="2833915" cy="4377982"/>
          </a:xfrm>
          <a:prstGeom prst="rect">
            <a:avLst/>
          </a:prstGeom>
        </p:spPr>
      </p:pic>
      <p:sp>
        <p:nvSpPr>
          <p:cNvPr id="25" name="文本框 24">
            <a:extLst>
              <a:ext uri="{FF2B5EF4-FFF2-40B4-BE49-F238E27FC236}">
                <a16:creationId xmlns:a16="http://schemas.microsoft.com/office/drawing/2014/main" id="{B46B8E95-6861-02DF-B020-974C65D19C70}"/>
              </a:ext>
            </a:extLst>
          </p:cNvPr>
          <p:cNvSpPr txBox="1"/>
          <p:nvPr/>
        </p:nvSpPr>
        <p:spPr>
          <a:xfrm>
            <a:off x="5147127" y="5290457"/>
            <a:ext cx="6106886" cy="460382"/>
          </a:xfrm>
          <a:prstGeom prst="rect">
            <a:avLst/>
          </a:prstGeom>
          <a:noFill/>
        </p:spPr>
        <p:txBody>
          <a:bodyPr wrap="square">
            <a:spAutoFit/>
          </a:bodyPr>
          <a:lstStyle/>
          <a:p>
            <a:pPr algn="ctr">
              <a:lnSpc>
                <a:spcPct val="150000"/>
              </a:lnSpc>
            </a:pPr>
            <a:r>
              <a:rPr lang="en-US" altLang="zh-CN" sz="1800" kern="100" dirty="0">
                <a:effectLst/>
                <a:latin typeface="宋体" panose="02010600030101010101" pitchFamily="2" charset="-122"/>
                <a:ea typeface="宋体" panose="02010600030101010101" pitchFamily="2" charset="-122"/>
                <a:cs typeface="宋体" panose="02010600030101010101" pitchFamily="2" charset="-122"/>
              </a:rPr>
              <a:t>8-45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89742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等腰三角形 19">
            <a:extLst>
              <a:ext uri="{FF2B5EF4-FFF2-40B4-BE49-F238E27FC236}">
                <a16:creationId xmlns:a16="http://schemas.microsoft.com/office/drawing/2014/main" id="{AE1A96B8-444B-5E37-D075-9BDF97D4F8F3}"/>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927D3020-A294-A2D5-5EDB-C2939812B7D5}"/>
              </a:ext>
            </a:extLst>
          </p:cNvPr>
          <p:cNvGrpSpPr/>
          <p:nvPr/>
        </p:nvGrpSpPr>
        <p:grpSpPr>
          <a:xfrm>
            <a:off x="66240" y="917064"/>
            <a:ext cx="2161837" cy="918222"/>
            <a:chOff x="53900" y="1497840"/>
            <a:chExt cx="2161837" cy="918222"/>
          </a:xfrm>
        </p:grpSpPr>
        <p:sp>
          <p:nvSpPr>
            <p:cNvPr id="22" name="矩形: 圆角 21">
              <a:extLst>
                <a:ext uri="{FF2B5EF4-FFF2-40B4-BE49-F238E27FC236}">
                  <a16:creationId xmlns:a16="http://schemas.microsoft.com/office/drawing/2014/main" id="{5B74F84C-F71A-8FE8-721B-04345C6666AD}"/>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0ADFD5BE-E1B3-9725-FE0A-0BD2CBA9EB8A}"/>
                </a:ext>
              </a:extLst>
            </p:cNvPr>
            <p:cNvSpPr txBox="1"/>
            <p:nvPr/>
          </p:nvSpPr>
          <p:spPr>
            <a:xfrm>
              <a:off x="53900" y="1619077"/>
              <a:ext cx="2064281" cy="523220"/>
            </a:xfrm>
            <a:prstGeom prst="rect">
              <a:avLst/>
            </a:prstGeom>
            <a:noFill/>
          </p:spPr>
          <p:txBody>
            <a:bodyPr wrap="square" rtlCol="0">
              <a:spAutoFit/>
            </a:bodyPr>
            <a:lstStyle/>
            <a:p>
              <a:pPr algn="ctr"/>
              <a:r>
                <a:rPr lang="zh-CN" altLang="zh-CN" sz="2800" b="1" kern="100" dirty="0">
                  <a:solidFill>
                    <a:schemeClr val="bg1"/>
                  </a:solidFill>
                  <a:effectLst/>
                  <a:ea typeface="宋体" panose="02010600030101010101" pitchFamily="2" charset="-122"/>
                  <a:cs typeface="宋体" panose="02010600030101010101" pitchFamily="2" charset="-122"/>
                </a:rPr>
                <a:t>属性与类型</a:t>
              </a:r>
              <a:endParaRPr lang="zh-CN" altLang="en-US" sz="4400" b="1" dirty="0">
                <a:solidFill>
                  <a:schemeClr val="bg1"/>
                </a:solidFill>
              </a:endParaRPr>
            </a:p>
          </p:txBody>
        </p:sp>
      </p:grpSp>
      <p:sp>
        <p:nvSpPr>
          <p:cNvPr id="24" name="矩形: 圆角 23">
            <a:extLst>
              <a:ext uri="{FF2B5EF4-FFF2-40B4-BE49-F238E27FC236}">
                <a16:creationId xmlns:a16="http://schemas.microsoft.com/office/drawing/2014/main" id="{69540575-C8F2-2657-CC4B-133E7E13F0E0}"/>
              </a:ext>
            </a:extLst>
          </p:cNvPr>
          <p:cNvSpPr/>
          <p:nvPr/>
        </p:nvSpPr>
        <p:spPr>
          <a:xfrm>
            <a:off x="2787235" y="931245"/>
            <a:ext cx="8969336" cy="577979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b="1" kern="100" dirty="0">
                <a:solidFill>
                  <a:schemeClr val="tx1"/>
                </a:solidFill>
                <a:effectLst/>
                <a:latin typeface="+mn-ea"/>
                <a:cs typeface="宋体" panose="02010600030101010101" pitchFamily="2" charset="-122"/>
              </a:rPr>
              <a:t>名称</a:t>
            </a:r>
            <a:r>
              <a:rPr lang="zh-CN" altLang="zh-CN" sz="2000" kern="100" dirty="0">
                <a:solidFill>
                  <a:schemeClr val="tx1"/>
                </a:solidFill>
                <a:effectLst/>
                <a:latin typeface="+mn-ea"/>
                <a:cs typeface="宋体" panose="02010600030101010101" pitchFamily="2" charset="-122"/>
              </a:rPr>
              <a:t>：设置灯光图层的名称。</a:t>
            </a:r>
            <a:endParaRPr lang="zh-CN" altLang="zh-CN" sz="2000" kern="100" dirty="0">
              <a:solidFill>
                <a:schemeClr val="tx1"/>
              </a:solidFill>
              <a:effectLst/>
              <a:latin typeface="+mn-ea"/>
              <a:cs typeface="Times New Roman" panose="02020603050405020304" pitchFamily="18" charset="0"/>
            </a:endParaRPr>
          </a:p>
          <a:p>
            <a:pPr algn="just">
              <a:lnSpc>
                <a:spcPct val="150000"/>
              </a:lnSpc>
            </a:pPr>
            <a:r>
              <a:rPr lang="zh-CN" altLang="zh-CN" sz="2000" b="1" kern="100" dirty="0">
                <a:solidFill>
                  <a:schemeClr val="tx1"/>
                </a:solidFill>
                <a:effectLst/>
                <a:latin typeface="+mn-ea"/>
                <a:cs typeface="宋体" panose="02010600030101010101" pitchFamily="2" charset="-122"/>
              </a:rPr>
              <a:t>灯光类型</a:t>
            </a:r>
            <a:r>
              <a:rPr lang="zh-CN" altLang="zh-CN" sz="2000" kern="100" dirty="0">
                <a:solidFill>
                  <a:schemeClr val="tx1"/>
                </a:solidFill>
                <a:effectLst/>
                <a:latin typeface="+mn-ea"/>
                <a:cs typeface="宋体" panose="02010600030101010101" pitchFamily="2" charset="-122"/>
              </a:rPr>
              <a:t>：设置灯光的。</a:t>
            </a:r>
            <a:endParaRPr lang="zh-CN" altLang="zh-CN" sz="2000" kern="100" dirty="0">
              <a:solidFill>
                <a:schemeClr val="tx1"/>
              </a:solidFill>
              <a:effectLst/>
              <a:latin typeface="+mn-ea"/>
              <a:cs typeface="Times New Roman" panose="02020603050405020304" pitchFamily="18" charset="0"/>
            </a:endParaRPr>
          </a:p>
          <a:p>
            <a:pPr algn="just">
              <a:lnSpc>
                <a:spcPct val="150000"/>
              </a:lnSpc>
            </a:pPr>
            <a:r>
              <a:rPr lang="zh-CN" altLang="zh-CN" sz="2000" b="1" kern="100" dirty="0">
                <a:solidFill>
                  <a:schemeClr val="tx1"/>
                </a:solidFill>
                <a:effectLst/>
                <a:latin typeface="+mn-ea"/>
                <a:cs typeface="宋体" panose="02010600030101010101" pitchFamily="2" charset="-122"/>
              </a:rPr>
              <a:t>颜色</a:t>
            </a:r>
            <a:r>
              <a:rPr lang="zh-CN" altLang="zh-CN" sz="2000" kern="100" dirty="0">
                <a:solidFill>
                  <a:schemeClr val="tx1"/>
                </a:solidFill>
                <a:effectLst/>
                <a:latin typeface="+mn-ea"/>
                <a:cs typeface="宋体" panose="02010600030101010101" pitchFamily="2" charset="-122"/>
              </a:rPr>
              <a:t>：设置灯光照射的颜色。</a:t>
            </a:r>
            <a:endParaRPr lang="zh-CN" altLang="zh-CN" sz="2000" kern="100" dirty="0">
              <a:solidFill>
                <a:schemeClr val="tx1"/>
              </a:solidFill>
              <a:effectLst/>
              <a:latin typeface="+mn-ea"/>
              <a:cs typeface="Times New Roman" panose="02020603050405020304" pitchFamily="18" charset="0"/>
            </a:endParaRPr>
          </a:p>
          <a:p>
            <a:pPr algn="just">
              <a:lnSpc>
                <a:spcPct val="150000"/>
              </a:lnSpc>
            </a:pPr>
            <a:r>
              <a:rPr lang="zh-CN" altLang="zh-CN" sz="2000" b="1" kern="100" dirty="0">
                <a:solidFill>
                  <a:schemeClr val="tx1"/>
                </a:solidFill>
                <a:effectLst/>
                <a:latin typeface="+mn-ea"/>
                <a:cs typeface="宋体" panose="02010600030101010101" pitchFamily="2" charset="-122"/>
              </a:rPr>
              <a:t>强度</a:t>
            </a:r>
            <a:r>
              <a:rPr lang="zh-CN" altLang="zh-CN" sz="2000" kern="100" dirty="0">
                <a:solidFill>
                  <a:schemeClr val="tx1"/>
                </a:solidFill>
                <a:effectLst/>
                <a:latin typeface="+mn-ea"/>
                <a:cs typeface="宋体" panose="02010600030101010101" pitchFamily="2" charset="-122"/>
              </a:rPr>
              <a:t>：设置灯光的光照强度，数值越大，光照越强。</a:t>
            </a:r>
            <a:endParaRPr lang="zh-CN" altLang="zh-CN" sz="2000" kern="100" dirty="0">
              <a:solidFill>
                <a:schemeClr val="tx1"/>
              </a:solidFill>
              <a:effectLst/>
              <a:latin typeface="+mn-ea"/>
              <a:cs typeface="Times New Roman" panose="02020603050405020304" pitchFamily="18" charset="0"/>
            </a:endParaRPr>
          </a:p>
          <a:p>
            <a:pPr algn="just">
              <a:lnSpc>
                <a:spcPct val="150000"/>
              </a:lnSpc>
            </a:pPr>
            <a:r>
              <a:rPr lang="zh-CN" altLang="zh-CN" sz="2000" b="1" kern="100" dirty="0">
                <a:solidFill>
                  <a:schemeClr val="tx1"/>
                </a:solidFill>
                <a:effectLst/>
                <a:latin typeface="+mn-ea"/>
                <a:cs typeface="宋体" panose="02010600030101010101" pitchFamily="2" charset="-122"/>
              </a:rPr>
              <a:t>锥形角度</a:t>
            </a:r>
            <a:r>
              <a:rPr lang="zh-CN" altLang="zh-CN" sz="2000" kern="100" dirty="0">
                <a:solidFill>
                  <a:schemeClr val="tx1"/>
                </a:solidFill>
                <a:effectLst/>
                <a:latin typeface="+mn-ea"/>
                <a:cs typeface="宋体" panose="02010600030101010101" pitchFamily="2" charset="-122"/>
              </a:rPr>
              <a:t>：选择“聚光”后才可以调整的参数，主要用来设置遮挡的范围。</a:t>
            </a:r>
            <a:endParaRPr lang="zh-CN" altLang="zh-CN" sz="2000" kern="100" dirty="0">
              <a:solidFill>
                <a:schemeClr val="tx1"/>
              </a:solidFill>
              <a:effectLst/>
              <a:latin typeface="+mn-ea"/>
              <a:cs typeface="Times New Roman" panose="02020603050405020304" pitchFamily="18" charset="0"/>
            </a:endParaRPr>
          </a:p>
          <a:p>
            <a:pPr algn="just">
              <a:lnSpc>
                <a:spcPct val="150000"/>
              </a:lnSpc>
            </a:pPr>
            <a:r>
              <a:rPr lang="zh-CN" altLang="zh-CN" sz="2000" b="1" kern="100" dirty="0">
                <a:solidFill>
                  <a:schemeClr val="tx1"/>
                </a:solidFill>
                <a:effectLst/>
                <a:latin typeface="+mn-ea"/>
                <a:cs typeface="宋体" panose="02010600030101010101" pitchFamily="2" charset="-122"/>
              </a:rPr>
              <a:t>锥形羽化</a:t>
            </a:r>
            <a:r>
              <a:rPr lang="zh-CN" altLang="zh-CN" sz="2000" kern="100" dirty="0">
                <a:solidFill>
                  <a:schemeClr val="tx1"/>
                </a:solidFill>
                <a:effectLst/>
                <a:latin typeface="+mn-ea"/>
                <a:cs typeface="宋体" panose="02010600030101010101" pitchFamily="2" charset="-122"/>
              </a:rPr>
              <a:t>：选择“聚光”后才可以调整的参数，用来调节有光区与无光区边缘的过渡效果。</a:t>
            </a:r>
            <a:endParaRPr lang="zh-CN" altLang="zh-CN" sz="2000" kern="100" dirty="0">
              <a:solidFill>
                <a:schemeClr val="tx1"/>
              </a:solidFill>
              <a:effectLst/>
              <a:latin typeface="+mn-ea"/>
              <a:cs typeface="Times New Roman" panose="02020603050405020304" pitchFamily="18" charset="0"/>
            </a:endParaRPr>
          </a:p>
          <a:p>
            <a:pPr algn="just">
              <a:lnSpc>
                <a:spcPct val="150000"/>
              </a:lnSpc>
            </a:pPr>
            <a:r>
              <a:rPr lang="zh-CN" altLang="zh-CN" sz="2000" b="1" kern="100" dirty="0">
                <a:solidFill>
                  <a:schemeClr val="tx1"/>
                </a:solidFill>
                <a:effectLst/>
                <a:latin typeface="+mn-ea"/>
                <a:cs typeface="宋体" panose="02010600030101010101" pitchFamily="2" charset="-122"/>
              </a:rPr>
              <a:t>半径</a:t>
            </a:r>
            <a:r>
              <a:rPr lang="zh-CN" altLang="zh-CN" sz="2000" kern="100" dirty="0">
                <a:solidFill>
                  <a:schemeClr val="tx1"/>
                </a:solidFill>
                <a:effectLst/>
                <a:latin typeface="+mn-ea"/>
                <a:cs typeface="宋体" panose="02010600030101010101" pitchFamily="2" charset="-122"/>
              </a:rPr>
              <a:t>：设置灯光照射的范围。</a:t>
            </a:r>
            <a:endParaRPr lang="zh-CN" altLang="zh-CN" sz="2000" kern="100" dirty="0">
              <a:solidFill>
                <a:schemeClr val="tx1"/>
              </a:solidFill>
              <a:effectLst/>
              <a:latin typeface="+mn-ea"/>
              <a:cs typeface="Times New Roman" panose="02020603050405020304" pitchFamily="18" charset="0"/>
            </a:endParaRPr>
          </a:p>
          <a:p>
            <a:pPr algn="just">
              <a:lnSpc>
                <a:spcPct val="150000"/>
              </a:lnSpc>
            </a:pPr>
            <a:r>
              <a:rPr lang="zh-CN" altLang="zh-CN" sz="2000" b="1" kern="100" dirty="0">
                <a:solidFill>
                  <a:schemeClr val="tx1"/>
                </a:solidFill>
                <a:effectLst/>
                <a:latin typeface="+mn-ea"/>
                <a:cs typeface="宋体" panose="02010600030101010101" pitchFamily="2" charset="-122"/>
              </a:rPr>
              <a:t>投影</a:t>
            </a:r>
            <a:r>
              <a:rPr lang="zh-CN" altLang="zh-CN" sz="2000" kern="100" dirty="0">
                <a:solidFill>
                  <a:schemeClr val="tx1"/>
                </a:solidFill>
                <a:effectLst/>
                <a:latin typeface="+mn-ea"/>
                <a:cs typeface="宋体" panose="02010600030101010101" pitchFamily="2" charset="-122"/>
              </a:rPr>
              <a:t>：控制灯光是否投射阴影。必须在勾选了三维图层的“材质”选项属性才能起作用。</a:t>
            </a:r>
            <a:endParaRPr lang="zh-CN" altLang="zh-CN" sz="2000" kern="100" dirty="0">
              <a:solidFill>
                <a:schemeClr val="tx1"/>
              </a:solidFill>
              <a:effectLst/>
              <a:latin typeface="+mn-ea"/>
              <a:cs typeface="Times New Roman" panose="02020603050405020304" pitchFamily="18" charset="0"/>
            </a:endParaRPr>
          </a:p>
          <a:p>
            <a:pPr algn="just">
              <a:lnSpc>
                <a:spcPct val="150000"/>
              </a:lnSpc>
            </a:pPr>
            <a:r>
              <a:rPr lang="zh-CN" altLang="zh-CN" sz="2000" b="1" kern="100" dirty="0">
                <a:solidFill>
                  <a:schemeClr val="tx1"/>
                </a:solidFill>
                <a:effectLst/>
                <a:latin typeface="+mn-ea"/>
                <a:cs typeface="宋体" panose="02010600030101010101" pitchFamily="2" charset="-122"/>
              </a:rPr>
              <a:t>阴影深度</a:t>
            </a:r>
            <a:r>
              <a:rPr lang="zh-CN" altLang="zh-CN" sz="2000" kern="100" dirty="0">
                <a:solidFill>
                  <a:schemeClr val="tx1"/>
                </a:solidFill>
                <a:effectLst/>
                <a:latin typeface="+mn-ea"/>
                <a:cs typeface="宋体" panose="02010600030101010101" pitchFamily="2" charset="-122"/>
              </a:rPr>
              <a:t>：设置阴影的投射深度。</a:t>
            </a:r>
            <a:endParaRPr lang="zh-CN" altLang="zh-CN" sz="2000" kern="100" dirty="0">
              <a:solidFill>
                <a:schemeClr val="tx1"/>
              </a:solidFill>
              <a:effectLst/>
              <a:latin typeface="+mn-ea"/>
              <a:cs typeface="Times New Roman" panose="02020603050405020304" pitchFamily="18" charset="0"/>
            </a:endParaRPr>
          </a:p>
          <a:p>
            <a:pPr algn="just">
              <a:lnSpc>
                <a:spcPct val="150000"/>
              </a:lnSpc>
            </a:pPr>
            <a:r>
              <a:rPr lang="zh-CN" altLang="zh-CN" sz="2000" b="1" kern="100" dirty="0">
                <a:solidFill>
                  <a:schemeClr val="tx1"/>
                </a:solidFill>
                <a:effectLst/>
                <a:latin typeface="+mn-ea"/>
                <a:cs typeface="宋体" panose="02010600030101010101" pitchFamily="2" charset="-122"/>
              </a:rPr>
              <a:t>阴影扩散</a:t>
            </a:r>
            <a:r>
              <a:rPr lang="zh-CN" altLang="zh-CN" sz="2000" kern="100" dirty="0">
                <a:solidFill>
                  <a:schemeClr val="tx1"/>
                </a:solidFill>
                <a:effectLst/>
                <a:latin typeface="+mn-ea"/>
                <a:cs typeface="宋体" panose="02010600030101010101" pitchFamily="2" charset="-122"/>
              </a:rPr>
              <a:t>：设置“聚光”和“点”灯光下阴影的扩散程度。</a:t>
            </a:r>
            <a:endParaRPr lang="zh-CN" altLang="zh-CN" sz="2000" kern="100" dirty="0">
              <a:solidFill>
                <a:schemeClr val="tx1"/>
              </a:solidFill>
              <a:effectLst/>
              <a:latin typeface="+mn-ea"/>
              <a:cs typeface="Times New Roman" panose="02020603050405020304" pitchFamily="18" charset="0"/>
            </a:endParaRPr>
          </a:p>
        </p:txBody>
      </p:sp>
      <p:sp>
        <p:nvSpPr>
          <p:cNvPr id="25" name="文本框 24">
            <a:extLst>
              <a:ext uri="{FF2B5EF4-FFF2-40B4-BE49-F238E27FC236}">
                <a16:creationId xmlns:a16="http://schemas.microsoft.com/office/drawing/2014/main" id="{AEBA45FE-A988-07DE-332A-54E225273CFE}"/>
              </a:ext>
            </a:extLst>
          </p:cNvPr>
          <p:cNvSpPr txBox="1"/>
          <p:nvPr/>
        </p:nvSpPr>
        <p:spPr>
          <a:xfrm>
            <a:off x="2787236" y="266382"/>
            <a:ext cx="1627369" cy="664862"/>
          </a:xfrm>
          <a:prstGeom prst="rect">
            <a:avLst/>
          </a:prstGeom>
          <a:noFill/>
        </p:spPr>
        <p:txBody>
          <a:bodyPr wrap="none" rtlCol="0">
            <a:spAutoFit/>
          </a:bodyPr>
          <a:lstStyle/>
          <a:p>
            <a:pPr algn="just">
              <a:lnSpc>
                <a:spcPct val="150000"/>
              </a:lnSpc>
            </a:pPr>
            <a:r>
              <a:rPr lang="zh-CN" altLang="en-US"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参数详解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9163172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0">
            <a:extLst>
              <a:ext uri="{FF2B5EF4-FFF2-40B4-BE49-F238E27FC236}">
                <a16:creationId xmlns:a16="http://schemas.microsoft.com/office/drawing/2014/main" id="{C97EB8A3-9009-B67A-3173-1447ED5F7518}"/>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2324D896-AF96-9685-7320-A64A0C48D8C7}"/>
              </a:ext>
            </a:extLst>
          </p:cNvPr>
          <p:cNvGrpSpPr/>
          <p:nvPr/>
        </p:nvGrpSpPr>
        <p:grpSpPr>
          <a:xfrm>
            <a:off x="66240" y="917064"/>
            <a:ext cx="2161837" cy="918222"/>
            <a:chOff x="53900" y="1497840"/>
            <a:chExt cx="2161837" cy="918222"/>
          </a:xfrm>
        </p:grpSpPr>
        <p:sp>
          <p:nvSpPr>
            <p:cNvPr id="20" name="矩形: 圆角 19">
              <a:extLst>
                <a:ext uri="{FF2B5EF4-FFF2-40B4-BE49-F238E27FC236}">
                  <a16:creationId xmlns:a16="http://schemas.microsoft.com/office/drawing/2014/main" id="{E81AA9B6-FDB9-2251-05A1-586F745C171F}"/>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E7A9D6E8-05FD-91D5-4CFD-D5D875DC1075}"/>
                </a:ext>
              </a:extLst>
            </p:cNvPr>
            <p:cNvSpPr txBox="1"/>
            <p:nvPr/>
          </p:nvSpPr>
          <p:spPr>
            <a:xfrm>
              <a:off x="53900" y="1619077"/>
              <a:ext cx="2064281" cy="523220"/>
            </a:xfrm>
            <a:prstGeom prst="rect">
              <a:avLst/>
            </a:prstGeom>
            <a:noFill/>
          </p:spPr>
          <p:txBody>
            <a:bodyPr wrap="square" rtlCol="0">
              <a:spAutoFit/>
            </a:bodyPr>
            <a:lstStyle/>
            <a:p>
              <a:pPr algn="ctr"/>
              <a:r>
                <a:rPr lang="zh-CN" altLang="zh-CN" sz="2800" b="1" kern="100" dirty="0">
                  <a:solidFill>
                    <a:schemeClr val="bg1"/>
                  </a:solidFill>
                  <a:effectLst/>
                  <a:ea typeface="宋体" panose="02010600030101010101" pitchFamily="2" charset="-122"/>
                  <a:cs typeface="宋体" panose="02010600030101010101" pitchFamily="2" charset="-122"/>
                </a:rPr>
                <a:t>属性与类型</a:t>
              </a:r>
              <a:endParaRPr lang="zh-CN" altLang="en-US" sz="4400" b="1" dirty="0">
                <a:solidFill>
                  <a:schemeClr val="bg1"/>
                </a:solidFill>
              </a:endParaRPr>
            </a:p>
          </p:txBody>
        </p:sp>
      </p:grpSp>
      <p:sp>
        <p:nvSpPr>
          <p:cNvPr id="22" name="矩形: 圆角 21">
            <a:extLst>
              <a:ext uri="{FF2B5EF4-FFF2-40B4-BE49-F238E27FC236}">
                <a16:creationId xmlns:a16="http://schemas.microsoft.com/office/drawing/2014/main" id="{A80BBB36-D4EE-097D-FD17-6A2CCB34D8B0}"/>
              </a:ext>
            </a:extLst>
          </p:cNvPr>
          <p:cNvSpPr/>
          <p:nvPr/>
        </p:nvSpPr>
        <p:spPr>
          <a:xfrm>
            <a:off x="2787236" y="998709"/>
            <a:ext cx="4691250" cy="213637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b="1" kern="100" dirty="0">
                <a:solidFill>
                  <a:schemeClr val="tx1"/>
                </a:solidFill>
                <a:effectLst/>
                <a:latin typeface="+mn-ea"/>
                <a:cs typeface="宋体" panose="02010600030101010101" pitchFamily="2" charset="-122"/>
              </a:rPr>
              <a:t>1.</a:t>
            </a:r>
            <a:r>
              <a:rPr lang="zh-CN" altLang="zh-CN" sz="1800" b="1" kern="100" dirty="0">
                <a:solidFill>
                  <a:schemeClr val="tx1"/>
                </a:solidFill>
                <a:effectLst/>
                <a:latin typeface="+mn-ea"/>
                <a:cs typeface="宋体" panose="02010600030101010101" pitchFamily="2" charset="-122"/>
              </a:rPr>
              <a:t>平行光</a:t>
            </a:r>
            <a:endParaRPr lang="zh-CN" altLang="zh-CN" sz="1800" kern="100" dirty="0">
              <a:solidFill>
                <a:schemeClr val="tx1"/>
              </a:solidFill>
              <a:effectLst/>
              <a:latin typeface="+mn-ea"/>
              <a:cs typeface="Times New Roman" panose="02020603050405020304" pitchFamily="18" charset="0"/>
            </a:endParaRPr>
          </a:p>
          <a:p>
            <a:pPr indent="304800" algn="just">
              <a:lnSpc>
                <a:spcPct val="150000"/>
              </a:lnSpc>
            </a:pPr>
            <a:r>
              <a:rPr lang="zh-CN" altLang="zh-CN" sz="1800" kern="100" dirty="0">
                <a:solidFill>
                  <a:schemeClr val="tx1"/>
                </a:solidFill>
                <a:effectLst/>
                <a:latin typeface="+mn-ea"/>
                <a:cs typeface="宋体" panose="02010600030101010101" pitchFamily="2" charset="-122"/>
              </a:rPr>
              <a:t>“平行光”类以于自然界中的太阳光，相当于太阳光通过设定方向进行</a:t>
            </a:r>
            <a:r>
              <a:rPr lang="en-US" altLang="zh-CN" sz="1800" kern="100" dirty="0">
                <a:solidFill>
                  <a:schemeClr val="tx1"/>
                </a:solidFill>
                <a:effectLst/>
                <a:latin typeface="+mn-ea"/>
                <a:cs typeface="宋体" panose="02010600030101010101" pitchFamily="2" charset="-122"/>
              </a:rPr>
              <a:t>360</a:t>
            </a:r>
            <a:r>
              <a:rPr lang="zh-CN" altLang="zh-CN" sz="1800" kern="100" dirty="0">
                <a:solidFill>
                  <a:schemeClr val="tx1"/>
                </a:solidFill>
                <a:effectLst/>
                <a:latin typeface="+mn-ea"/>
                <a:cs typeface="宋体" panose="02010600030101010101" pitchFamily="2" charset="-122"/>
              </a:rPr>
              <a:t>度照射且不受距离的限制，任何被照射的物体都能产生均匀的光照效果，如图</a:t>
            </a:r>
            <a:r>
              <a:rPr lang="en-US" altLang="zh-CN" sz="1800" kern="100" dirty="0">
                <a:solidFill>
                  <a:schemeClr val="tx1"/>
                </a:solidFill>
                <a:effectLst/>
                <a:latin typeface="+mn-ea"/>
                <a:cs typeface="宋体" panose="02010600030101010101" pitchFamily="2" charset="-122"/>
              </a:rPr>
              <a:t>8-46</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sp>
        <p:nvSpPr>
          <p:cNvPr id="23" name="文本框 22">
            <a:extLst>
              <a:ext uri="{FF2B5EF4-FFF2-40B4-BE49-F238E27FC236}">
                <a16:creationId xmlns:a16="http://schemas.microsoft.com/office/drawing/2014/main" id="{C0CA3684-0DE2-8DE3-8CFF-8EA70BCBFE63}"/>
              </a:ext>
            </a:extLst>
          </p:cNvPr>
          <p:cNvSpPr txBox="1"/>
          <p:nvPr/>
        </p:nvSpPr>
        <p:spPr>
          <a:xfrm>
            <a:off x="2787236" y="266382"/>
            <a:ext cx="1627369" cy="664862"/>
          </a:xfrm>
          <a:prstGeom prst="rect">
            <a:avLst/>
          </a:prstGeom>
          <a:noFill/>
        </p:spPr>
        <p:txBody>
          <a:bodyPr wrap="none" rtlCol="0">
            <a:spAutoFit/>
          </a:bodyPr>
          <a:lstStyle/>
          <a:p>
            <a:pPr algn="just">
              <a:lnSpc>
                <a:spcPct val="150000"/>
              </a:lnSpc>
            </a:pPr>
            <a:r>
              <a:rPr lang="zh-CN" altLang="en-US"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参数详解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4" name="图片 23">
            <a:extLst>
              <a:ext uri="{FF2B5EF4-FFF2-40B4-BE49-F238E27FC236}">
                <a16:creationId xmlns:a16="http://schemas.microsoft.com/office/drawing/2014/main" id="{22633266-069A-DB32-E9FB-2ED9A5BCAD4E}"/>
              </a:ext>
            </a:extLst>
          </p:cNvPr>
          <p:cNvPicPr>
            <a:picLocks noChangeAspect="1"/>
          </p:cNvPicPr>
          <p:nvPr/>
        </p:nvPicPr>
        <p:blipFill>
          <a:blip r:embed="rId4"/>
          <a:stretch>
            <a:fillRect/>
          </a:stretch>
        </p:blipFill>
        <p:spPr>
          <a:xfrm>
            <a:off x="7586447" y="827419"/>
            <a:ext cx="4411345" cy="2215515"/>
          </a:xfrm>
          <a:prstGeom prst="rect">
            <a:avLst/>
          </a:prstGeom>
        </p:spPr>
      </p:pic>
      <p:sp>
        <p:nvSpPr>
          <p:cNvPr id="27" name="文本框 26">
            <a:extLst>
              <a:ext uri="{FF2B5EF4-FFF2-40B4-BE49-F238E27FC236}">
                <a16:creationId xmlns:a16="http://schemas.microsoft.com/office/drawing/2014/main" id="{363A8B0E-E142-8B45-54D0-31C89F0F2952}"/>
              </a:ext>
            </a:extLst>
          </p:cNvPr>
          <p:cNvSpPr txBox="1"/>
          <p:nvPr/>
        </p:nvSpPr>
        <p:spPr>
          <a:xfrm>
            <a:off x="6836649" y="3084516"/>
            <a:ext cx="6106886"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8-46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8" name="矩形: 圆角 27">
            <a:extLst>
              <a:ext uri="{FF2B5EF4-FFF2-40B4-BE49-F238E27FC236}">
                <a16:creationId xmlns:a16="http://schemas.microsoft.com/office/drawing/2014/main" id="{668A2B61-0576-3B5C-98EF-20C46F660F7B}"/>
              </a:ext>
            </a:extLst>
          </p:cNvPr>
          <p:cNvSpPr/>
          <p:nvPr/>
        </p:nvSpPr>
        <p:spPr>
          <a:xfrm>
            <a:off x="2787236" y="3665613"/>
            <a:ext cx="4985164" cy="229165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b="1" kern="100">
                <a:solidFill>
                  <a:schemeClr val="tx1"/>
                </a:solidFill>
                <a:effectLst/>
                <a:latin typeface="+mn-ea"/>
                <a:cs typeface="宋体" panose="02010600030101010101" pitchFamily="2" charset="-122"/>
              </a:rPr>
              <a:t>2.</a:t>
            </a:r>
            <a:r>
              <a:rPr lang="zh-CN" altLang="zh-CN" sz="1800" b="1" kern="100">
                <a:solidFill>
                  <a:schemeClr val="tx1"/>
                </a:solidFill>
                <a:effectLst/>
                <a:latin typeface="+mn-ea"/>
                <a:cs typeface="宋体" panose="02010600030101010101" pitchFamily="2" charset="-122"/>
              </a:rPr>
              <a:t>聚光灯</a:t>
            </a:r>
            <a:endParaRPr lang="zh-CN" altLang="zh-CN" sz="1800" kern="100">
              <a:solidFill>
                <a:schemeClr val="tx1"/>
              </a:solidFill>
              <a:effectLst/>
              <a:latin typeface="+mn-ea"/>
              <a:cs typeface="Times New Roman" panose="02020603050405020304" pitchFamily="18" charset="0"/>
            </a:endParaRPr>
          </a:p>
          <a:p>
            <a:pPr indent="304800" algn="just">
              <a:lnSpc>
                <a:spcPct val="150000"/>
              </a:lnSpc>
            </a:pPr>
            <a:r>
              <a:rPr lang="zh-CN" altLang="zh-CN" sz="1800" kern="100">
                <a:solidFill>
                  <a:schemeClr val="tx1"/>
                </a:solidFill>
                <a:effectLst/>
                <a:latin typeface="+mn-ea"/>
                <a:cs typeface="宋体" panose="02010600030101010101" pitchFamily="2" charset="-122"/>
              </a:rPr>
              <a:t>“聚光灯”类以于舞台聚光灯的光照效果，即从光源处产生一个圆锥形的照射范围，类似于手电筒照射出的光。“聚光灯”具有方向性但其阴影效果更柔和，如图</a:t>
            </a:r>
            <a:r>
              <a:rPr lang="en-US" altLang="zh-CN" sz="1800" kern="100">
                <a:solidFill>
                  <a:schemeClr val="tx1"/>
                </a:solidFill>
                <a:effectLst/>
                <a:latin typeface="+mn-ea"/>
                <a:cs typeface="宋体" panose="02010600030101010101" pitchFamily="2" charset="-122"/>
              </a:rPr>
              <a:t>8-47</a:t>
            </a:r>
            <a:r>
              <a:rPr lang="zh-CN" altLang="zh-CN" sz="1800" kern="10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pic>
        <p:nvPicPr>
          <p:cNvPr id="29" name="图片 28">
            <a:extLst>
              <a:ext uri="{FF2B5EF4-FFF2-40B4-BE49-F238E27FC236}">
                <a16:creationId xmlns:a16="http://schemas.microsoft.com/office/drawing/2014/main" id="{FBF0E580-B453-4FB0-49C4-DA5C20E3B31C}"/>
              </a:ext>
            </a:extLst>
          </p:cNvPr>
          <p:cNvPicPr>
            <a:picLocks noChangeAspect="1"/>
          </p:cNvPicPr>
          <p:nvPr/>
        </p:nvPicPr>
        <p:blipFill>
          <a:blip r:embed="rId5"/>
          <a:stretch>
            <a:fillRect/>
          </a:stretch>
        </p:blipFill>
        <p:spPr>
          <a:xfrm>
            <a:off x="8043330" y="3586480"/>
            <a:ext cx="3497578" cy="2444101"/>
          </a:xfrm>
          <a:prstGeom prst="rect">
            <a:avLst/>
          </a:prstGeom>
        </p:spPr>
      </p:pic>
      <p:sp>
        <p:nvSpPr>
          <p:cNvPr id="31" name="文本框 30">
            <a:extLst>
              <a:ext uri="{FF2B5EF4-FFF2-40B4-BE49-F238E27FC236}">
                <a16:creationId xmlns:a16="http://schemas.microsoft.com/office/drawing/2014/main" id="{74CFC90C-23E4-FCA3-BA72-055483C82B68}"/>
              </a:ext>
            </a:extLst>
          </p:cNvPr>
          <p:cNvSpPr txBox="1"/>
          <p:nvPr/>
        </p:nvSpPr>
        <p:spPr>
          <a:xfrm>
            <a:off x="6461093" y="6072163"/>
            <a:ext cx="6482442"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8-47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740246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3528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 name="文本框 2"/>
          <p:cNvSpPr txBox="1"/>
          <p:nvPr/>
        </p:nvSpPr>
        <p:spPr>
          <a:xfrm>
            <a:off x="930042" y="2606075"/>
            <a:ext cx="1492716" cy="830997"/>
          </a:xfrm>
          <a:prstGeom prst="rect">
            <a:avLst/>
          </a:prstGeom>
          <a:noFill/>
        </p:spPr>
        <p:txBody>
          <a:bodyPr wrap="none" rtlCol="0">
            <a:spAutoFit/>
          </a:bodyPr>
          <a:lstStyle/>
          <a:p>
            <a:pPr algn="ctr"/>
            <a:r>
              <a:rPr lang="zh-CN" altLang="en-US" sz="4800" b="1" spc="300" dirty="0">
                <a:solidFill>
                  <a:schemeClr val="bg1"/>
                </a:solidFill>
              </a:rPr>
              <a:t>目录</a:t>
            </a:r>
          </a:p>
        </p:txBody>
      </p:sp>
      <p:sp>
        <p:nvSpPr>
          <p:cNvPr id="7" name="文本框 6"/>
          <p:cNvSpPr txBox="1"/>
          <p:nvPr/>
        </p:nvSpPr>
        <p:spPr>
          <a:xfrm>
            <a:off x="808310" y="3554278"/>
            <a:ext cx="1736181" cy="400110"/>
          </a:xfrm>
          <a:prstGeom prst="rect">
            <a:avLst/>
          </a:prstGeom>
          <a:noFill/>
        </p:spPr>
        <p:txBody>
          <a:bodyPr wrap="none" rtlCol="0">
            <a:spAutoFit/>
          </a:bodyPr>
          <a:lstStyle/>
          <a:p>
            <a:pPr algn="ctr"/>
            <a:r>
              <a:rPr lang="en-US" altLang="zh-CN" sz="2000" spc="300" dirty="0">
                <a:solidFill>
                  <a:schemeClr val="bg1"/>
                </a:solidFill>
              </a:rPr>
              <a:t>CONTENT</a:t>
            </a:r>
            <a:endParaRPr lang="zh-CN" altLang="en-US" sz="2000" spc="300" dirty="0">
              <a:solidFill>
                <a:schemeClr val="bg1"/>
              </a:solidFill>
            </a:endParaRPr>
          </a:p>
        </p:txBody>
      </p:sp>
      <p:sp>
        <p:nvSpPr>
          <p:cNvPr id="5" name="文本框 4"/>
          <p:cNvSpPr txBox="1"/>
          <p:nvPr>
            <p:custDataLst>
              <p:tags r:id="rId2"/>
            </p:custDataLst>
          </p:nvPr>
        </p:nvSpPr>
        <p:spPr>
          <a:xfrm>
            <a:off x="5416593" y="879418"/>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01</a:t>
            </a:r>
            <a:endParaRPr lang="zh-CN" altLang="en-US" sz="4400" b="1" spc="300" dirty="0">
              <a:solidFill>
                <a:schemeClr val="bg2">
                  <a:lumMod val="25000"/>
                </a:schemeClr>
              </a:solidFill>
            </a:endParaRPr>
          </a:p>
        </p:txBody>
      </p:sp>
      <p:sp>
        <p:nvSpPr>
          <p:cNvPr id="6" name="文本框 5"/>
          <p:cNvSpPr txBox="1"/>
          <p:nvPr>
            <p:custDataLst>
              <p:tags r:id="rId3"/>
            </p:custDataLst>
          </p:nvPr>
        </p:nvSpPr>
        <p:spPr>
          <a:xfrm>
            <a:off x="6565164" y="872756"/>
            <a:ext cx="2698175" cy="523220"/>
          </a:xfrm>
          <a:prstGeom prst="rect">
            <a:avLst/>
          </a:prstGeom>
          <a:noFill/>
        </p:spPr>
        <p:txBody>
          <a:bodyPr wrap="none" rtlCol="0">
            <a:spAutoFit/>
          </a:bodyPr>
          <a:lstStyle/>
          <a:p>
            <a:r>
              <a:rPr lang="zh-CN" altLang="en-US" sz="2800" b="1" dirty="0">
                <a:solidFill>
                  <a:schemeClr val="bg2">
                    <a:lumMod val="25000"/>
                  </a:schemeClr>
                </a:solidFill>
              </a:rPr>
              <a:t>三维空间的属性</a:t>
            </a:r>
          </a:p>
        </p:txBody>
      </p:sp>
      <p:sp>
        <p:nvSpPr>
          <p:cNvPr id="91" name="文本框 90"/>
          <p:cNvSpPr txBox="1"/>
          <p:nvPr>
            <p:custDataLst>
              <p:tags r:id="rId4"/>
            </p:custDataLst>
          </p:nvPr>
        </p:nvSpPr>
        <p:spPr>
          <a:xfrm>
            <a:off x="6565164" y="1378521"/>
            <a:ext cx="4405437" cy="276999"/>
          </a:xfrm>
          <a:prstGeom prst="rect">
            <a:avLst/>
          </a:prstGeom>
          <a:noFill/>
        </p:spPr>
        <p:txBody>
          <a:bodyPr wrap="none" rtlCol="0">
            <a:spAutoFit/>
          </a:bodyPr>
          <a:lstStyle/>
          <a:p>
            <a:r>
              <a:rPr lang="en-US" altLang="zh-CN" sz="1200" spc="300" dirty="0">
                <a:solidFill>
                  <a:schemeClr val="bg2">
                    <a:lumMod val="25000"/>
                  </a:schemeClr>
                </a:solidFill>
              </a:rPr>
              <a:t>Properties of three-dimensional space</a:t>
            </a:r>
          </a:p>
        </p:txBody>
      </p:sp>
      <p:sp>
        <p:nvSpPr>
          <p:cNvPr id="97" name="文本框 96"/>
          <p:cNvSpPr txBox="1"/>
          <p:nvPr>
            <p:custDataLst>
              <p:tags r:id="rId5"/>
            </p:custDataLst>
          </p:nvPr>
        </p:nvSpPr>
        <p:spPr>
          <a:xfrm>
            <a:off x="5416593" y="1961849"/>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02</a:t>
            </a:r>
            <a:endParaRPr lang="zh-CN" altLang="en-US" sz="4400" b="1" spc="300" dirty="0">
              <a:solidFill>
                <a:schemeClr val="bg2">
                  <a:lumMod val="25000"/>
                </a:schemeClr>
              </a:solidFill>
            </a:endParaRPr>
          </a:p>
        </p:txBody>
      </p:sp>
      <p:sp>
        <p:nvSpPr>
          <p:cNvPr id="99" name="文本框 98"/>
          <p:cNvSpPr txBox="1"/>
          <p:nvPr>
            <p:custDataLst>
              <p:tags r:id="rId6"/>
            </p:custDataLst>
          </p:nvPr>
        </p:nvSpPr>
        <p:spPr>
          <a:xfrm>
            <a:off x="6565164" y="1955187"/>
            <a:ext cx="1620957" cy="523220"/>
          </a:xfrm>
          <a:prstGeom prst="rect">
            <a:avLst/>
          </a:prstGeom>
          <a:noFill/>
        </p:spPr>
        <p:txBody>
          <a:bodyPr wrap="square" rtlCol="0">
            <a:spAutoFit/>
          </a:bodyPr>
          <a:lstStyle/>
          <a:p>
            <a:r>
              <a:rPr lang="zh-CN" altLang="en-US" sz="2800" b="1" dirty="0">
                <a:solidFill>
                  <a:schemeClr val="bg2">
                    <a:lumMod val="25000"/>
                  </a:schemeClr>
                </a:solidFill>
              </a:rPr>
              <a:t>灯光系统</a:t>
            </a:r>
          </a:p>
        </p:txBody>
      </p:sp>
      <p:sp>
        <p:nvSpPr>
          <p:cNvPr id="100" name="文本框 99"/>
          <p:cNvSpPr txBox="1"/>
          <p:nvPr>
            <p:custDataLst>
              <p:tags r:id="rId7"/>
            </p:custDataLst>
          </p:nvPr>
        </p:nvSpPr>
        <p:spPr>
          <a:xfrm>
            <a:off x="6565164" y="2460952"/>
            <a:ext cx="1921039" cy="276999"/>
          </a:xfrm>
          <a:prstGeom prst="rect">
            <a:avLst/>
          </a:prstGeom>
          <a:noFill/>
        </p:spPr>
        <p:txBody>
          <a:bodyPr wrap="none" rtlCol="0">
            <a:spAutoFit/>
          </a:bodyPr>
          <a:lstStyle/>
          <a:p>
            <a:pPr algn="l"/>
            <a:r>
              <a:rPr lang="en-US" altLang="zh-CN" sz="1200" spc="300" dirty="0">
                <a:solidFill>
                  <a:schemeClr val="bg2">
                    <a:lumMod val="25000"/>
                  </a:schemeClr>
                </a:solidFill>
              </a:rPr>
              <a:t>Lighting system</a:t>
            </a:r>
          </a:p>
        </p:txBody>
      </p:sp>
      <p:sp>
        <p:nvSpPr>
          <p:cNvPr id="102" name="文本框 101"/>
          <p:cNvSpPr txBox="1"/>
          <p:nvPr>
            <p:custDataLst>
              <p:tags r:id="rId8"/>
            </p:custDataLst>
          </p:nvPr>
        </p:nvSpPr>
        <p:spPr>
          <a:xfrm>
            <a:off x="5416593" y="3044280"/>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03</a:t>
            </a:r>
            <a:endParaRPr lang="zh-CN" altLang="en-US" sz="4400" b="1" spc="300" dirty="0">
              <a:solidFill>
                <a:schemeClr val="bg2">
                  <a:lumMod val="25000"/>
                </a:schemeClr>
              </a:solidFill>
            </a:endParaRPr>
          </a:p>
        </p:txBody>
      </p:sp>
      <p:sp>
        <p:nvSpPr>
          <p:cNvPr id="104" name="文本框 103"/>
          <p:cNvSpPr txBox="1"/>
          <p:nvPr>
            <p:custDataLst>
              <p:tags r:id="rId9"/>
            </p:custDataLst>
          </p:nvPr>
        </p:nvSpPr>
        <p:spPr>
          <a:xfrm>
            <a:off x="6565265" y="3037840"/>
            <a:ext cx="2877185" cy="521970"/>
          </a:xfrm>
          <a:prstGeom prst="rect">
            <a:avLst/>
          </a:prstGeom>
          <a:noFill/>
        </p:spPr>
        <p:txBody>
          <a:bodyPr wrap="square" rtlCol="0">
            <a:spAutoFit/>
          </a:bodyPr>
          <a:lstStyle/>
          <a:p>
            <a:pPr algn="l"/>
            <a:r>
              <a:rPr lang="zh-CN" altLang="en-US" sz="2800" b="1" dirty="0">
                <a:solidFill>
                  <a:schemeClr val="bg2">
                    <a:lumMod val="25000"/>
                  </a:schemeClr>
                </a:solidFill>
              </a:rPr>
              <a:t>摄像机系统</a:t>
            </a:r>
          </a:p>
        </p:txBody>
      </p:sp>
      <p:sp>
        <p:nvSpPr>
          <p:cNvPr id="105" name="文本框 104"/>
          <p:cNvSpPr txBox="1"/>
          <p:nvPr>
            <p:custDataLst>
              <p:tags r:id="rId10"/>
            </p:custDataLst>
          </p:nvPr>
        </p:nvSpPr>
        <p:spPr>
          <a:xfrm>
            <a:off x="6565164" y="3543383"/>
            <a:ext cx="1802416" cy="276999"/>
          </a:xfrm>
          <a:prstGeom prst="rect">
            <a:avLst/>
          </a:prstGeom>
          <a:noFill/>
        </p:spPr>
        <p:txBody>
          <a:bodyPr wrap="none" rtlCol="0">
            <a:spAutoFit/>
          </a:bodyPr>
          <a:lstStyle/>
          <a:p>
            <a:r>
              <a:rPr lang="en-US" altLang="zh-CN" sz="1200" spc="300" dirty="0">
                <a:solidFill>
                  <a:schemeClr val="bg2">
                    <a:lumMod val="25000"/>
                  </a:schemeClr>
                </a:solidFill>
              </a:rPr>
              <a:t>Camera system</a:t>
            </a:r>
          </a:p>
        </p:txBody>
      </p:sp>
      <p:sp>
        <p:nvSpPr>
          <p:cNvPr id="107" name="文本框 106"/>
          <p:cNvSpPr txBox="1"/>
          <p:nvPr>
            <p:custDataLst>
              <p:tags r:id="rId11"/>
            </p:custDataLst>
          </p:nvPr>
        </p:nvSpPr>
        <p:spPr>
          <a:xfrm>
            <a:off x="5416593" y="4126711"/>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04</a:t>
            </a:r>
            <a:endParaRPr lang="zh-CN" altLang="en-US" sz="4400" b="1" spc="300" dirty="0">
              <a:solidFill>
                <a:schemeClr val="bg2">
                  <a:lumMod val="25000"/>
                </a:schemeClr>
              </a:solidFill>
            </a:endParaRPr>
          </a:p>
        </p:txBody>
      </p:sp>
      <p:sp>
        <p:nvSpPr>
          <p:cNvPr id="109" name="文本框 108"/>
          <p:cNvSpPr txBox="1"/>
          <p:nvPr>
            <p:custDataLst>
              <p:tags r:id="rId12"/>
            </p:custDataLst>
          </p:nvPr>
        </p:nvSpPr>
        <p:spPr>
          <a:xfrm>
            <a:off x="6565164" y="4120049"/>
            <a:ext cx="1620957" cy="523220"/>
          </a:xfrm>
          <a:prstGeom prst="rect">
            <a:avLst/>
          </a:prstGeom>
          <a:noFill/>
        </p:spPr>
        <p:txBody>
          <a:bodyPr wrap="none" rtlCol="0">
            <a:spAutoFit/>
          </a:bodyPr>
          <a:lstStyle/>
          <a:p>
            <a:r>
              <a:rPr lang="zh-CN" altLang="en-US" sz="2800" b="1" dirty="0">
                <a:solidFill>
                  <a:schemeClr val="bg2">
                    <a:lumMod val="25000"/>
                  </a:schemeClr>
                </a:solidFill>
              </a:rPr>
              <a:t>课后习题</a:t>
            </a:r>
          </a:p>
        </p:txBody>
      </p:sp>
      <p:sp>
        <p:nvSpPr>
          <p:cNvPr id="110" name="文本框 109"/>
          <p:cNvSpPr txBox="1"/>
          <p:nvPr>
            <p:custDataLst>
              <p:tags r:id="rId13"/>
            </p:custDataLst>
          </p:nvPr>
        </p:nvSpPr>
        <p:spPr>
          <a:xfrm>
            <a:off x="6565164" y="4625814"/>
            <a:ext cx="2472023" cy="276999"/>
          </a:xfrm>
          <a:prstGeom prst="rect">
            <a:avLst/>
          </a:prstGeom>
          <a:noFill/>
        </p:spPr>
        <p:txBody>
          <a:bodyPr wrap="none" rtlCol="0">
            <a:spAutoFit/>
          </a:bodyPr>
          <a:lstStyle/>
          <a:p>
            <a:r>
              <a:rPr lang="en-US" altLang="zh-CN" sz="1200" spc="300" dirty="0">
                <a:solidFill>
                  <a:schemeClr val="bg2">
                    <a:lumMod val="25000"/>
                  </a:schemeClr>
                </a:solidFill>
              </a:rPr>
              <a:t>After Class Exercises</a:t>
            </a:r>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a:extLst>
              <a:ext uri="{FF2B5EF4-FFF2-40B4-BE49-F238E27FC236}">
                <a16:creationId xmlns:a16="http://schemas.microsoft.com/office/drawing/2014/main" id="{29D003C0-E057-5AB6-F44A-5F4A4AD92948}"/>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852D4D3C-D8DB-C7E2-A8E5-1D624D720E41}"/>
              </a:ext>
            </a:extLst>
          </p:cNvPr>
          <p:cNvGrpSpPr/>
          <p:nvPr/>
        </p:nvGrpSpPr>
        <p:grpSpPr>
          <a:xfrm>
            <a:off x="66240" y="917064"/>
            <a:ext cx="2161837" cy="918222"/>
            <a:chOff x="53900" y="1497840"/>
            <a:chExt cx="2161837" cy="918222"/>
          </a:xfrm>
        </p:grpSpPr>
        <p:sp>
          <p:nvSpPr>
            <p:cNvPr id="12" name="矩形: 圆角 11">
              <a:extLst>
                <a:ext uri="{FF2B5EF4-FFF2-40B4-BE49-F238E27FC236}">
                  <a16:creationId xmlns:a16="http://schemas.microsoft.com/office/drawing/2014/main" id="{7D82F82A-7EB2-4FF6-AC67-A6C65F1D0544}"/>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2DD106A1-9459-F155-B27A-2E1E9FAEDBB6}"/>
                </a:ext>
              </a:extLst>
            </p:cNvPr>
            <p:cNvSpPr txBox="1"/>
            <p:nvPr/>
          </p:nvSpPr>
          <p:spPr>
            <a:xfrm>
              <a:off x="53900" y="1619077"/>
              <a:ext cx="2064281" cy="523220"/>
            </a:xfrm>
            <a:prstGeom prst="rect">
              <a:avLst/>
            </a:prstGeom>
            <a:noFill/>
          </p:spPr>
          <p:txBody>
            <a:bodyPr wrap="square" rtlCol="0">
              <a:spAutoFit/>
            </a:bodyPr>
            <a:lstStyle/>
            <a:p>
              <a:pPr algn="ctr"/>
              <a:r>
                <a:rPr lang="zh-CN" altLang="zh-CN" sz="2800" b="1" kern="100" dirty="0">
                  <a:solidFill>
                    <a:schemeClr val="bg1"/>
                  </a:solidFill>
                  <a:effectLst/>
                  <a:ea typeface="宋体" panose="02010600030101010101" pitchFamily="2" charset="-122"/>
                  <a:cs typeface="宋体" panose="02010600030101010101" pitchFamily="2" charset="-122"/>
                </a:rPr>
                <a:t>属性与类型</a:t>
              </a:r>
              <a:endParaRPr lang="zh-CN" altLang="en-US" sz="4400" b="1" dirty="0">
                <a:solidFill>
                  <a:schemeClr val="bg1"/>
                </a:solidFill>
              </a:endParaRPr>
            </a:p>
          </p:txBody>
        </p:sp>
      </p:grpSp>
      <p:sp>
        <p:nvSpPr>
          <p:cNvPr id="21" name="矩形: 圆角 20">
            <a:extLst>
              <a:ext uri="{FF2B5EF4-FFF2-40B4-BE49-F238E27FC236}">
                <a16:creationId xmlns:a16="http://schemas.microsoft.com/office/drawing/2014/main" id="{3CDDD5C4-8223-8BB0-1FEA-7F8A6F0EB6F2}"/>
              </a:ext>
            </a:extLst>
          </p:cNvPr>
          <p:cNvSpPr/>
          <p:nvPr/>
        </p:nvSpPr>
        <p:spPr>
          <a:xfrm>
            <a:off x="2787235" y="998709"/>
            <a:ext cx="4789221" cy="247518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b="1" kern="100" dirty="0">
                <a:solidFill>
                  <a:schemeClr val="tx1"/>
                </a:solidFill>
                <a:effectLst/>
                <a:cs typeface="宋体" panose="02010600030101010101" pitchFamily="2" charset="-122"/>
              </a:rPr>
              <a:t>3.</a:t>
            </a:r>
            <a:r>
              <a:rPr lang="zh-CN" altLang="zh-CN" sz="1800" b="1" kern="100" dirty="0">
                <a:solidFill>
                  <a:schemeClr val="tx1"/>
                </a:solidFill>
                <a:effectLst/>
                <a:cs typeface="宋体" panose="02010600030101010101" pitchFamily="2" charset="-122"/>
              </a:rPr>
              <a:t>点光源</a:t>
            </a:r>
            <a:endParaRPr lang="zh-CN" altLang="zh-CN" sz="1800" kern="100" dirty="0">
              <a:solidFill>
                <a:schemeClr val="tx1"/>
              </a:solidFill>
              <a:effectLst/>
              <a:cs typeface="Times New Roman" panose="02020603050405020304" pitchFamily="18" charset="0"/>
            </a:endParaRPr>
          </a:p>
          <a:p>
            <a:pPr indent="304800" algn="just">
              <a:lnSpc>
                <a:spcPct val="150000"/>
              </a:lnSpc>
            </a:pPr>
            <a:r>
              <a:rPr lang="zh-CN" altLang="zh-CN" sz="1800" kern="100" dirty="0">
                <a:solidFill>
                  <a:schemeClr val="tx1"/>
                </a:solidFill>
                <a:effectLst/>
                <a:cs typeface="宋体" panose="02010600030101010101" pitchFamily="2" charset="-122"/>
              </a:rPr>
              <a:t>“点光源”以某一点出发并以</a:t>
            </a:r>
            <a:r>
              <a:rPr lang="en-US" altLang="zh-CN" sz="1800" kern="100" dirty="0">
                <a:solidFill>
                  <a:schemeClr val="tx1"/>
                </a:solidFill>
                <a:effectLst/>
                <a:cs typeface="宋体" panose="02010600030101010101" pitchFamily="2" charset="-122"/>
              </a:rPr>
              <a:t>360</a:t>
            </a:r>
            <a:r>
              <a:rPr lang="zh-CN" altLang="zh-CN" sz="1800" kern="100" dirty="0">
                <a:solidFill>
                  <a:schemeClr val="tx1"/>
                </a:solidFill>
                <a:effectLst/>
                <a:cs typeface="宋体" panose="02010600030101010101" pitchFamily="2" charset="-122"/>
              </a:rPr>
              <a:t>度的全角范围向四周照射，且会随着光源和照射对象之间距离的增大而发生衰减。“点光源”不能产生无光区，但是可以产生柔和的阴影效果，如图</a:t>
            </a:r>
            <a:r>
              <a:rPr lang="en-US" altLang="zh-CN" sz="1800" kern="100" dirty="0">
                <a:solidFill>
                  <a:schemeClr val="tx1"/>
                </a:solidFill>
                <a:effectLst/>
                <a:cs typeface="宋体" panose="02010600030101010101" pitchFamily="2" charset="-122"/>
              </a:rPr>
              <a:t>8-48</a:t>
            </a:r>
            <a:r>
              <a:rPr lang="zh-CN" altLang="zh-CN" sz="1800" kern="100" dirty="0">
                <a:solidFill>
                  <a:schemeClr val="tx1"/>
                </a:solidFill>
                <a:effectLst/>
                <a:cs typeface="宋体" panose="02010600030101010101" pitchFamily="2" charset="-122"/>
              </a:rPr>
              <a:t>所示。</a:t>
            </a:r>
            <a:endParaRPr lang="zh-CN" altLang="zh-CN" sz="1800" kern="100" dirty="0">
              <a:solidFill>
                <a:schemeClr val="tx1"/>
              </a:solidFill>
              <a:effectLst/>
              <a:cs typeface="Times New Roman" panose="02020603050405020304" pitchFamily="18" charset="0"/>
            </a:endParaRPr>
          </a:p>
        </p:txBody>
      </p:sp>
      <p:sp>
        <p:nvSpPr>
          <p:cNvPr id="22" name="文本框 21">
            <a:extLst>
              <a:ext uri="{FF2B5EF4-FFF2-40B4-BE49-F238E27FC236}">
                <a16:creationId xmlns:a16="http://schemas.microsoft.com/office/drawing/2014/main" id="{3289A152-0224-CDF3-CCE9-6309D879EB0C}"/>
              </a:ext>
            </a:extLst>
          </p:cNvPr>
          <p:cNvSpPr txBox="1"/>
          <p:nvPr/>
        </p:nvSpPr>
        <p:spPr>
          <a:xfrm>
            <a:off x="2787236" y="266382"/>
            <a:ext cx="1627369" cy="664862"/>
          </a:xfrm>
          <a:prstGeom prst="rect">
            <a:avLst/>
          </a:prstGeom>
          <a:noFill/>
        </p:spPr>
        <p:txBody>
          <a:bodyPr wrap="none" rtlCol="0">
            <a:spAutoFit/>
          </a:bodyPr>
          <a:lstStyle/>
          <a:p>
            <a:pPr algn="just">
              <a:lnSpc>
                <a:spcPct val="150000"/>
              </a:lnSpc>
            </a:pPr>
            <a:r>
              <a:rPr lang="zh-CN" altLang="en-US"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参数详解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3" name="矩形: 圆角 22">
            <a:extLst>
              <a:ext uri="{FF2B5EF4-FFF2-40B4-BE49-F238E27FC236}">
                <a16:creationId xmlns:a16="http://schemas.microsoft.com/office/drawing/2014/main" id="{BE6282B9-936A-2493-5A3F-B46AD610737C}"/>
              </a:ext>
            </a:extLst>
          </p:cNvPr>
          <p:cNvSpPr/>
          <p:nvPr/>
        </p:nvSpPr>
        <p:spPr>
          <a:xfrm>
            <a:off x="2787236" y="4106485"/>
            <a:ext cx="4789220" cy="191875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b="1" kern="100">
                <a:solidFill>
                  <a:schemeClr val="tx1"/>
                </a:solidFill>
                <a:effectLst/>
                <a:ea typeface="宋体" panose="02010600030101010101" pitchFamily="2" charset="-122"/>
                <a:cs typeface="宋体" panose="02010600030101010101" pitchFamily="2" charset="-122"/>
              </a:rPr>
              <a:t>4.</a:t>
            </a:r>
            <a:r>
              <a:rPr lang="zh-CN" altLang="zh-CN" sz="1800" b="1" kern="100">
                <a:solidFill>
                  <a:schemeClr val="tx1"/>
                </a:solidFill>
                <a:effectLst/>
                <a:ea typeface="宋体" panose="02010600030101010101" pitchFamily="2" charset="-122"/>
                <a:cs typeface="宋体" panose="02010600030101010101" pitchFamily="2" charset="-122"/>
              </a:rPr>
              <a:t>环境光</a:t>
            </a:r>
            <a:endParaRPr lang="zh-CN" altLang="zh-CN" sz="1800" kern="100">
              <a:solidFill>
                <a:schemeClr val="tx1"/>
              </a:solidFill>
              <a:effectLst/>
              <a:ea typeface="宋体" panose="02010600030101010101" pitchFamily="2" charset="-122"/>
              <a:cs typeface="Times New Roman" panose="02020603050405020304" pitchFamily="18" charset="0"/>
            </a:endParaRPr>
          </a:p>
          <a:p>
            <a:pPr indent="304800" algn="just">
              <a:lnSpc>
                <a:spcPct val="150000"/>
              </a:lnSpc>
            </a:pPr>
            <a:r>
              <a:rPr lang="zh-CN" altLang="zh-CN" sz="1800" kern="100">
                <a:solidFill>
                  <a:schemeClr val="tx1"/>
                </a:solidFill>
                <a:effectLst/>
                <a:ea typeface="宋体" panose="02010600030101010101" pitchFamily="2" charset="-122"/>
                <a:cs typeface="宋体" panose="02010600030101010101" pitchFamily="2" charset="-122"/>
              </a:rPr>
              <a:t>“环境光”没有发射点，没有方向性，且不能产生投影效果，在实际效果制作中通常用来调节整个画面的环境，如图</a:t>
            </a:r>
            <a:r>
              <a:rPr lang="en-US" altLang="zh-CN" sz="1800" kern="100">
                <a:solidFill>
                  <a:schemeClr val="tx1"/>
                </a:solidFill>
                <a:effectLst/>
                <a:ea typeface="宋体" panose="02010600030101010101" pitchFamily="2" charset="-122"/>
                <a:cs typeface="宋体" panose="02010600030101010101" pitchFamily="2" charset="-122"/>
              </a:rPr>
              <a:t>8-49</a:t>
            </a:r>
            <a:r>
              <a:rPr lang="zh-CN" altLang="zh-CN" sz="1800" kern="100">
                <a:solidFill>
                  <a:schemeClr val="tx1"/>
                </a:solidFill>
                <a:effectLst/>
                <a:ea typeface="宋体" panose="02010600030101010101" pitchFamily="2" charset="-122"/>
                <a:cs typeface="宋体" panose="02010600030101010101" pitchFamily="2" charset="-122"/>
              </a:rPr>
              <a:t>所示。</a:t>
            </a:r>
            <a:endParaRPr lang="zh-CN" altLang="zh-CN" sz="1800" kern="100" dirty="0">
              <a:solidFill>
                <a:schemeClr val="tx1"/>
              </a:solidFill>
              <a:effectLst/>
              <a:ea typeface="宋体" panose="02010600030101010101" pitchFamily="2" charset="-122"/>
              <a:cs typeface="Times New Roman" panose="02020603050405020304" pitchFamily="18" charset="0"/>
            </a:endParaRPr>
          </a:p>
        </p:txBody>
      </p:sp>
      <p:pic>
        <p:nvPicPr>
          <p:cNvPr id="24" name="图片 23">
            <a:extLst>
              <a:ext uri="{FF2B5EF4-FFF2-40B4-BE49-F238E27FC236}">
                <a16:creationId xmlns:a16="http://schemas.microsoft.com/office/drawing/2014/main" id="{1732316C-E254-A245-BB92-5128B42D2BA5}"/>
              </a:ext>
            </a:extLst>
          </p:cNvPr>
          <p:cNvPicPr>
            <a:picLocks noChangeAspect="1"/>
          </p:cNvPicPr>
          <p:nvPr/>
        </p:nvPicPr>
        <p:blipFill>
          <a:blip r:embed="rId4"/>
          <a:stretch>
            <a:fillRect/>
          </a:stretch>
        </p:blipFill>
        <p:spPr>
          <a:xfrm>
            <a:off x="8135613" y="931244"/>
            <a:ext cx="3392357" cy="2426656"/>
          </a:xfrm>
          <a:prstGeom prst="rect">
            <a:avLst/>
          </a:prstGeom>
        </p:spPr>
      </p:pic>
      <p:sp>
        <p:nvSpPr>
          <p:cNvPr id="26" name="文本框 25">
            <a:extLst>
              <a:ext uri="{FF2B5EF4-FFF2-40B4-BE49-F238E27FC236}">
                <a16:creationId xmlns:a16="http://schemas.microsoft.com/office/drawing/2014/main" id="{1795720C-005A-7D26-CFAD-73F7DC74EBE2}"/>
              </a:ext>
            </a:extLst>
          </p:cNvPr>
          <p:cNvSpPr txBox="1"/>
          <p:nvPr/>
        </p:nvSpPr>
        <p:spPr>
          <a:xfrm>
            <a:off x="6643638" y="3357900"/>
            <a:ext cx="6106886" cy="460382"/>
          </a:xfrm>
          <a:prstGeom prst="rect">
            <a:avLst/>
          </a:prstGeom>
          <a:noFill/>
        </p:spPr>
        <p:txBody>
          <a:bodyPr wrap="square">
            <a:spAutoFit/>
          </a:bodyPr>
          <a:lstStyle/>
          <a:p>
            <a:pPr algn="ctr">
              <a:lnSpc>
                <a:spcPct val="150000"/>
              </a:lnSpc>
            </a:pPr>
            <a:r>
              <a:rPr lang="zh-CN" altLang="zh-CN" sz="1800" b="1"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b="1" kern="100" dirty="0">
                <a:effectLst/>
                <a:latin typeface="Calibri" panose="020F0502020204030204" pitchFamily="34" charset="0"/>
                <a:ea typeface="宋体" panose="02010600030101010101" pitchFamily="2" charset="-122"/>
                <a:cs typeface="宋体" panose="02010600030101010101" pitchFamily="2" charset="-122"/>
              </a:rPr>
              <a:t>8-48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7" name="图片 26">
            <a:extLst>
              <a:ext uri="{FF2B5EF4-FFF2-40B4-BE49-F238E27FC236}">
                <a16:creationId xmlns:a16="http://schemas.microsoft.com/office/drawing/2014/main" id="{8C915055-B7F7-143E-0B79-D0CA84F71BF8}"/>
              </a:ext>
            </a:extLst>
          </p:cNvPr>
          <p:cNvPicPr>
            <a:picLocks noChangeAspect="1"/>
          </p:cNvPicPr>
          <p:nvPr/>
        </p:nvPicPr>
        <p:blipFill>
          <a:blip r:embed="rId5"/>
          <a:stretch>
            <a:fillRect/>
          </a:stretch>
        </p:blipFill>
        <p:spPr>
          <a:xfrm>
            <a:off x="8135613" y="4073827"/>
            <a:ext cx="3229073" cy="2166669"/>
          </a:xfrm>
          <a:prstGeom prst="rect">
            <a:avLst/>
          </a:prstGeom>
        </p:spPr>
      </p:pic>
      <p:sp>
        <p:nvSpPr>
          <p:cNvPr id="29" name="文本框 28">
            <a:extLst>
              <a:ext uri="{FF2B5EF4-FFF2-40B4-BE49-F238E27FC236}">
                <a16:creationId xmlns:a16="http://schemas.microsoft.com/office/drawing/2014/main" id="{7DA7CBE8-E76B-729A-FFA1-7FEABE65B56D}"/>
              </a:ext>
            </a:extLst>
          </p:cNvPr>
          <p:cNvSpPr txBox="1"/>
          <p:nvPr/>
        </p:nvSpPr>
        <p:spPr>
          <a:xfrm>
            <a:off x="6643638" y="6240496"/>
            <a:ext cx="6376306"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8-49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37611395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8A211291-1E0D-A072-14EE-B65FC2BC5739}"/>
              </a:ext>
            </a:extLst>
          </p:cNvPr>
          <p:cNvSpPr/>
          <p:nvPr/>
        </p:nvSpPr>
        <p:spPr>
          <a:xfrm>
            <a:off x="2763961" y="518739"/>
            <a:ext cx="6412696" cy="211438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mn-ea"/>
                <a:cs typeface="宋体" panose="02010600030101010101" pitchFamily="2" charset="-122"/>
              </a:rPr>
              <a:t>在创建灯光图层后，如果想对灯光的位置进项修改，则可以通过调节灯光图层的“位置”和“目标点”来设置灯光的照射方向和范围。除了使用直接调节参数以及移动基坐标轴的方法外，还可以通过直接拖动灯光的图标来自由移动其位置，如图</a:t>
            </a:r>
            <a:r>
              <a:rPr lang="en-US" altLang="zh-CN" sz="1800" kern="100" dirty="0">
                <a:solidFill>
                  <a:schemeClr val="tx1"/>
                </a:solidFill>
                <a:effectLst/>
                <a:latin typeface="+mn-ea"/>
                <a:cs typeface="宋体" panose="02010600030101010101" pitchFamily="2" charset="-122"/>
              </a:rPr>
              <a:t>8-50</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sp>
        <p:nvSpPr>
          <p:cNvPr id="4" name="等腰三角形 3">
            <a:extLst>
              <a:ext uri="{FF2B5EF4-FFF2-40B4-BE49-F238E27FC236}">
                <a16:creationId xmlns:a16="http://schemas.microsoft.com/office/drawing/2014/main" id="{B6ABC01E-91DB-4D2E-127F-6E65A2DD5AB8}"/>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CEA29E37-D6B3-C675-EA0B-50F3B0C48ED1}"/>
              </a:ext>
            </a:extLst>
          </p:cNvPr>
          <p:cNvGrpSpPr/>
          <p:nvPr/>
        </p:nvGrpSpPr>
        <p:grpSpPr>
          <a:xfrm>
            <a:off x="66240" y="917064"/>
            <a:ext cx="2161837" cy="918222"/>
            <a:chOff x="53900" y="1497840"/>
            <a:chExt cx="2161837" cy="918222"/>
          </a:xfrm>
        </p:grpSpPr>
        <p:sp>
          <p:nvSpPr>
            <p:cNvPr id="12" name="矩形: 圆角 11">
              <a:extLst>
                <a:ext uri="{FF2B5EF4-FFF2-40B4-BE49-F238E27FC236}">
                  <a16:creationId xmlns:a16="http://schemas.microsoft.com/office/drawing/2014/main" id="{A6A9F1C7-404B-E635-2581-767B5720A22C}"/>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3D1D213D-5FB2-D53B-88DE-21479BE16440}"/>
                </a:ext>
              </a:extLst>
            </p:cNvPr>
            <p:cNvSpPr txBox="1"/>
            <p:nvPr/>
          </p:nvSpPr>
          <p:spPr>
            <a:xfrm>
              <a:off x="53900" y="1619077"/>
              <a:ext cx="2064281" cy="523220"/>
            </a:xfrm>
            <a:prstGeom prst="rect">
              <a:avLst/>
            </a:prstGeom>
            <a:noFill/>
          </p:spPr>
          <p:txBody>
            <a:bodyPr wrap="square" rtlCol="0">
              <a:spAutoFit/>
            </a:bodyPr>
            <a:lstStyle/>
            <a:p>
              <a:pPr algn="ctr"/>
              <a:r>
                <a:rPr lang="zh-CN" altLang="zh-CN" sz="2800" b="1" kern="100" dirty="0">
                  <a:solidFill>
                    <a:schemeClr val="bg1"/>
                  </a:solidFill>
                  <a:effectLst/>
                  <a:ea typeface="宋体" panose="02010600030101010101" pitchFamily="2" charset="-122"/>
                  <a:cs typeface="宋体" panose="02010600030101010101" pitchFamily="2" charset="-122"/>
                </a:rPr>
                <a:t>灯光的移动</a:t>
              </a:r>
              <a:endParaRPr lang="zh-CN" altLang="en-US" sz="6000" b="1" dirty="0">
                <a:solidFill>
                  <a:schemeClr val="bg1"/>
                </a:solidFill>
              </a:endParaRPr>
            </a:p>
          </p:txBody>
        </p:sp>
      </p:grpSp>
      <p:pic>
        <p:nvPicPr>
          <p:cNvPr id="21" name="图片 20">
            <a:extLst>
              <a:ext uri="{FF2B5EF4-FFF2-40B4-BE49-F238E27FC236}">
                <a16:creationId xmlns:a16="http://schemas.microsoft.com/office/drawing/2014/main" id="{E63CE94C-8547-8D3D-640A-3326327513DC}"/>
              </a:ext>
            </a:extLst>
          </p:cNvPr>
          <p:cNvPicPr>
            <a:picLocks noChangeAspect="1"/>
          </p:cNvPicPr>
          <p:nvPr/>
        </p:nvPicPr>
        <p:blipFill>
          <a:blip r:embed="rId4"/>
          <a:stretch>
            <a:fillRect/>
          </a:stretch>
        </p:blipFill>
        <p:spPr>
          <a:xfrm>
            <a:off x="2932973" y="2839400"/>
            <a:ext cx="6096727" cy="3735392"/>
          </a:xfrm>
          <a:prstGeom prst="rect">
            <a:avLst/>
          </a:prstGeom>
        </p:spPr>
      </p:pic>
      <p:sp>
        <p:nvSpPr>
          <p:cNvPr id="23" name="文本框 22">
            <a:extLst>
              <a:ext uri="{FF2B5EF4-FFF2-40B4-BE49-F238E27FC236}">
                <a16:creationId xmlns:a16="http://schemas.microsoft.com/office/drawing/2014/main" id="{F6D5A16C-7AE0-407D-1A0E-A720EF0A4094}"/>
              </a:ext>
            </a:extLst>
          </p:cNvPr>
          <p:cNvSpPr txBox="1"/>
          <p:nvPr/>
        </p:nvSpPr>
        <p:spPr>
          <a:xfrm>
            <a:off x="6412696" y="4476905"/>
            <a:ext cx="6106886"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8-50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6577170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193A5F9-D457-5144-EAFB-AEA445644831}"/>
              </a:ext>
            </a:extLst>
          </p:cNvPr>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3" name="直接连接符 2">
            <a:extLst>
              <a:ext uri="{FF2B5EF4-FFF2-40B4-BE49-F238E27FC236}">
                <a16:creationId xmlns:a16="http://schemas.microsoft.com/office/drawing/2014/main" id="{41FABE3D-B7E0-8083-4877-5865D5221792}"/>
              </a:ext>
            </a:extLst>
          </p:cNvPr>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BFCFB759-7BBD-7419-87A5-4BEC75FA8601}"/>
              </a:ext>
            </a:extLst>
          </p:cNvPr>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101E4760-CA9A-702B-5B4C-CFED8DF8390C}"/>
              </a:ext>
            </a:extLst>
          </p:cNvPr>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12293DD2-84D0-F861-FCBE-85A890FBE2C5}"/>
              </a:ext>
            </a:extLst>
          </p:cNvPr>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3</a:t>
            </a:r>
            <a:endParaRPr lang="zh-CN" altLang="en-US" sz="2400" b="1" dirty="0">
              <a:solidFill>
                <a:schemeClr val="bg1"/>
              </a:solidFill>
            </a:endParaRPr>
          </a:p>
        </p:txBody>
      </p:sp>
      <p:sp>
        <p:nvSpPr>
          <p:cNvPr id="7" name="文本框 6">
            <a:extLst>
              <a:ext uri="{FF2B5EF4-FFF2-40B4-BE49-F238E27FC236}">
                <a16:creationId xmlns:a16="http://schemas.microsoft.com/office/drawing/2014/main" id="{D12F22D1-7089-3BBC-548E-FB8C2CDC65F1}"/>
              </a:ext>
            </a:extLst>
          </p:cNvPr>
          <p:cNvSpPr txBox="1"/>
          <p:nvPr/>
        </p:nvSpPr>
        <p:spPr>
          <a:xfrm>
            <a:off x="4464789" y="3013502"/>
            <a:ext cx="3262433" cy="830997"/>
          </a:xfrm>
          <a:prstGeom prst="rect">
            <a:avLst/>
          </a:prstGeom>
          <a:noFill/>
        </p:spPr>
        <p:txBody>
          <a:bodyPr wrap="none" rtlCol="0">
            <a:spAutoFit/>
          </a:bodyPr>
          <a:lstStyle/>
          <a:p>
            <a:pPr algn="ctr"/>
            <a:r>
              <a:rPr lang="zh-CN" altLang="en-US" sz="4800" b="1" dirty="0">
                <a:solidFill>
                  <a:schemeClr val="bg1"/>
                </a:solidFill>
              </a:rPr>
              <a:t>摄像机系统</a:t>
            </a:r>
          </a:p>
        </p:txBody>
      </p:sp>
      <p:sp>
        <p:nvSpPr>
          <p:cNvPr id="8" name="test_90790">
            <a:extLst>
              <a:ext uri="{FF2B5EF4-FFF2-40B4-BE49-F238E27FC236}">
                <a16:creationId xmlns:a16="http://schemas.microsoft.com/office/drawing/2014/main" id="{D09E29FA-738E-8E1B-B02A-1182AE4516B7}"/>
              </a:ext>
            </a:extLst>
          </p:cNvPr>
          <p:cNvSpPr/>
          <p:nvPr/>
        </p:nvSpPr>
        <p:spPr>
          <a:xfrm>
            <a:off x="5910565" y="4135899"/>
            <a:ext cx="370870" cy="480263"/>
          </a:xfrm>
          <a:custGeom>
            <a:avLst/>
            <a:gdLst>
              <a:gd name="connsiteX0" fmla="*/ 198712 w 469613"/>
              <a:gd name="connsiteY0" fmla="*/ 491417 h 608132"/>
              <a:gd name="connsiteX1" fmla="*/ 371809 w 469613"/>
              <a:gd name="connsiteY1" fmla="*/ 491417 h 608132"/>
              <a:gd name="connsiteX2" fmla="*/ 371809 w 469613"/>
              <a:gd name="connsiteY2" fmla="*/ 514068 h 608132"/>
              <a:gd name="connsiteX3" fmla="*/ 198712 w 469613"/>
              <a:gd name="connsiteY3" fmla="*/ 514068 h 608132"/>
              <a:gd name="connsiteX4" fmla="*/ 106118 w 469613"/>
              <a:gd name="connsiteY4" fmla="*/ 453480 h 608132"/>
              <a:gd name="connsiteX5" fmla="*/ 106118 w 469613"/>
              <a:gd name="connsiteY5" fmla="*/ 491461 h 608132"/>
              <a:gd name="connsiteX6" fmla="*/ 144037 w 469613"/>
              <a:gd name="connsiteY6" fmla="*/ 491461 h 608132"/>
              <a:gd name="connsiteX7" fmla="*/ 144037 w 469613"/>
              <a:gd name="connsiteY7" fmla="*/ 453480 h 608132"/>
              <a:gd name="connsiteX8" fmla="*/ 83479 w 469613"/>
              <a:gd name="connsiteY8" fmla="*/ 430872 h 608132"/>
              <a:gd name="connsiteX9" fmla="*/ 166676 w 469613"/>
              <a:gd name="connsiteY9" fmla="*/ 430872 h 608132"/>
              <a:gd name="connsiteX10" fmla="*/ 166676 w 469613"/>
              <a:gd name="connsiteY10" fmla="*/ 514069 h 608132"/>
              <a:gd name="connsiteX11" fmla="*/ 83479 w 469613"/>
              <a:gd name="connsiteY11" fmla="*/ 514069 h 608132"/>
              <a:gd name="connsiteX12" fmla="*/ 198712 w 469613"/>
              <a:gd name="connsiteY12" fmla="*/ 379077 h 608132"/>
              <a:gd name="connsiteX13" fmla="*/ 371809 w 469613"/>
              <a:gd name="connsiteY13" fmla="*/ 379077 h 608132"/>
              <a:gd name="connsiteX14" fmla="*/ 371809 w 469613"/>
              <a:gd name="connsiteY14" fmla="*/ 401728 h 608132"/>
              <a:gd name="connsiteX15" fmla="*/ 198712 w 469613"/>
              <a:gd name="connsiteY15" fmla="*/ 401728 h 608132"/>
              <a:gd name="connsiteX16" fmla="*/ 106118 w 469613"/>
              <a:gd name="connsiteY16" fmla="*/ 341222 h 608132"/>
              <a:gd name="connsiteX17" fmla="*/ 106118 w 469613"/>
              <a:gd name="connsiteY17" fmla="*/ 379109 h 608132"/>
              <a:gd name="connsiteX18" fmla="*/ 144037 w 469613"/>
              <a:gd name="connsiteY18" fmla="*/ 379109 h 608132"/>
              <a:gd name="connsiteX19" fmla="*/ 144037 w 469613"/>
              <a:gd name="connsiteY19" fmla="*/ 341222 h 608132"/>
              <a:gd name="connsiteX20" fmla="*/ 83479 w 469613"/>
              <a:gd name="connsiteY20" fmla="*/ 318602 h 608132"/>
              <a:gd name="connsiteX21" fmla="*/ 166676 w 469613"/>
              <a:gd name="connsiteY21" fmla="*/ 318602 h 608132"/>
              <a:gd name="connsiteX22" fmla="*/ 166676 w 469613"/>
              <a:gd name="connsiteY22" fmla="*/ 401728 h 608132"/>
              <a:gd name="connsiteX23" fmla="*/ 83479 w 469613"/>
              <a:gd name="connsiteY23" fmla="*/ 401728 h 608132"/>
              <a:gd name="connsiteX24" fmla="*/ 198712 w 469613"/>
              <a:gd name="connsiteY24" fmla="*/ 266878 h 608132"/>
              <a:gd name="connsiteX25" fmla="*/ 371809 w 469613"/>
              <a:gd name="connsiteY25" fmla="*/ 266878 h 608132"/>
              <a:gd name="connsiteX26" fmla="*/ 371809 w 469613"/>
              <a:gd name="connsiteY26" fmla="*/ 289459 h 608132"/>
              <a:gd name="connsiteX27" fmla="*/ 198712 w 469613"/>
              <a:gd name="connsiteY27" fmla="*/ 289459 h 608132"/>
              <a:gd name="connsiteX28" fmla="*/ 106118 w 469613"/>
              <a:gd name="connsiteY28" fmla="*/ 228870 h 608132"/>
              <a:gd name="connsiteX29" fmla="*/ 106118 w 469613"/>
              <a:gd name="connsiteY29" fmla="*/ 266851 h 608132"/>
              <a:gd name="connsiteX30" fmla="*/ 144037 w 469613"/>
              <a:gd name="connsiteY30" fmla="*/ 266851 h 608132"/>
              <a:gd name="connsiteX31" fmla="*/ 144037 w 469613"/>
              <a:gd name="connsiteY31" fmla="*/ 228870 h 608132"/>
              <a:gd name="connsiteX32" fmla="*/ 83479 w 469613"/>
              <a:gd name="connsiteY32" fmla="*/ 206262 h 608132"/>
              <a:gd name="connsiteX33" fmla="*/ 166676 w 469613"/>
              <a:gd name="connsiteY33" fmla="*/ 206262 h 608132"/>
              <a:gd name="connsiteX34" fmla="*/ 166676 w 469613"/>
              <a:gd name="connsiteY34" fmla="*/ 289459 h 608132"/>
              <a:gd name="connsiteX35" fmla="*/ 83479 w 469613"/>
              <a:gd name="connsiteY35" fmla="*/ 289459 h 608132"/>
              <a:gd name="connsiteX36" fmla="*/ 198712 w 469613"/>
              <a:gd name="connsiteY36" fmla="*/ 154609 h 608132"/>
              <a:gd name="connsiteX37" fmla="*/ 371809 w 469613"/>
              <a:gd name="connsiteY37" fmla="*/ 154609 h 608132"/>
              <a:gd name="connsiteX38" fmla="*/ 371809 w 469613"/>
              <a:gd name="connsiteY38" fmla="*/ 177260 h 608132"/>
              <a:gd name="connsiteX39" fmla="*/ 198712 w 469613"/>
              <a:gd name="connsiteY39" fmla="*/ 177260 h 608132"/>
              <a:gd name="connsiteX40" fmla="*/ 106118 w 469613"/>
              <a:gd name="connsiteY40" fmla="*/ 116672 h 608132"/>
              <a:gd name="connsiteX41" fmla="*/ 106118 w 469613"/>
              <a:gd name="connsiteY41" fmla="*/ 154653 h 608132"/>
              <a:gd name="connsiteX42" fmla="*/ 144037 w 469613"/>
              <a:gd name="connsiteY42" fmla="*/ 154653 h 608132"/>
              <a:gd name="connsiteX43" fmla="*/ 144037 w 469613"/>
              <a:gd name="connsiteY43" fmla="*/ 116672 h 608132"/>
              <a:gd name="connsiteX44" fmla="*/ 83479 w 469613"/>
              <a:gd name="connsiteY44" fmla="*/ 94064 h 608132"/>
              <a:gd name="connsiteX45" fmla="*/ 166676 w 469613"/>
              <a:gd name="connsiteY45" fmla="*/ 94064 h 608132"/>
              <a:gd name="connsiteX46" fmla="*/ 166676 w 469613"/>
              <a:gd name="connsiteY46" fmla="*/ 177261 h 608132"/>
              <a:gd name="connsiteX47" fmla="*/ 83479 w 469613"/>
              <a:gd name="connsiteY47" fmla="*/ 177261 h 608132"/>
              <a:gd name="connsiteX48" fmla="*/ 355493 w 469613"/>
              <a:gd name="connsiteY48" fmla="*/ 38545 h 608132"/>
              <a:gd name="connsiteX49" fmla="*/ 355493 w 469613"/>
              <a:gd name="connsiteY49" fmla="*/ 114053 h 608132"/>
              <a:gd name="connsiteX50" fmla="*/ 431007 w 469613"/>
              <a:gd name="connsiteY50" fmla="*/ 114053 h 608132"/>
              <a:gd name="connsiteX51" fmla="*/ 22643 w 469613"/>
              <a:gd name="connsiteY51" fmla="*/ 22607 h 608132"/>
              <a:gd name="connsiteX52" fmla="*/ 22643 w 469613"/>
              <a:gd name="connsiteY52" fmla="*/ 585525 h 608132"/>
              <a:gd name="connsiteX53" fmla="*/ 446970 w 469613"/>
              <a:gd name="connsiteY53" fmla="*/ 585525 h 608132"/>
              <a:gd name="connsiteX54" fmla="*/ 446970 w 469613"/>
              <a:gd name="connsiteY54" fmla="*/ 136660 h 608132"/>
              <a:gd name="connsiteX55" fmla="*/ 332850 w 469613"/>
              <a:gd name="connsiteY55" fmla="*/ 136660 h 608132"/>
              <a:gd name="connsiteX56" fmla="*/ 332850 w 469613"/>
              <a:gd name="connsiteY56" fmla="*/ 22607 h 608132"/>
              <a:gd name="connsiteX57" fmla="*/ 0 w 469613"/>
              <a:gd name="connsiteY57" fmla="*/ 0 h 608132"/>
              <a:gd name="connsiteX58" fmla="*/ 348813 w 469613"/>
              <a:gd name="connsiteY58" fmla="*/ 0 h 608132"/>
              <a:gd name="connsiteX59" fmla="*/ 469613 w 469613"/>
              <a:gd name="connsiteY59" fmla="*/ 120609 h 608132"/>
              <a:gd name="connsiteX60" fmla="*/ 469613 w 469613"/>
              <a:gd name="connsiteY60" fmla="*/ 608132 h 608132"/>
              <a:gd name="connsiteX61" fmla="*/ 0 w 469613"/>
              <a:gd name="connsiteY61" fmla="*/ 608132 h 60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69613" h="608132">
                <a:moveTo>
                  <a:pt x="198712" y="491417"/>
                </a:moveTo>
                <a:lnTo>
                  <a:pt x="371809" y="491417"/>
                </a:lnTo>
                <a:lnTo>
                  <a:pt x="371809" y="514068"/>
                </a:lnTo>
                <a:lnTo>
                  <a:pt x="198712" y="514068"/>
                </a:lnTo>
                <a:close/>
                <a:moveTo>
                  <a:pt x="106118" y="453480"/>
                </a:moveTo>
                <a:lnTo>
                  <a:pt x="106118" y="491461"/>
                </a:lnTo>
                <a:lnTo>
                  <a:pt x="144037" y="491461"/>
                </a:lnTo>
                <a:lnTo>
                  <a:pt x="144037" y="453480"/>
                </a:lnTo>
                <a:close/>
                <a:moveTo>
                  <a:pt x="83479" y="430872"/>
                </a:moveTo>
                <a:lnTo>
                  <a:pt x="166676" y="430872"/>
                </a:lnTo>
                <a:lnTo>
                  <a:pt x="166676" y="514069"/>
                </a:lnTo>
                <a:lnTo>
                  <a:pt x="83479" y="514069"/>
                </a:lnTo>
                <a:close/>
                <a:moveTo>
                  <a:pt x="198712" y="379077"/>
                </a:moveTo>
                <a:lnTo>
                  <a:pt x="371809" y="379077"/>
                </a:lnTo>
                <a:lnTo>
                  <a:pt x="371809" y="401728"/>
                </a:lnTo>
                <a:lnTo>
                  <a:pt x="198712" y="401728"/>
                </a:lnTo>
                <a:close/>
                <a:moveTo>
                  <a:pt x="106118" y="341222"/>
                </a:moveTo>
                <a:lnTo>
                  <a:pt x="106118" y="379109"/>
                </a:lnTo>
                <a:lnTo>
                  <a:pt x="144037" y="379109"/>
                </a:lnTo>
                <a:lnTo>
                  <a:pt x="144037" y="341222"/>
                </a:lnTo>
                <a:close/>
                <a:moveTo>
                  <a:pt x="83479" y="318602"/>
                </a:moveTo>
                <a:lnTo>
                  <a:pt x="166676" y="318602"/>
                </a:lnTo>
                <a:lnTo>
                  <a:pt x="166676" y="401728"/>
                </a:lnTo>
                <a:lnTo>
                  <a:pt x="83479" y="401728"/>
                </a:lnTo>
                <a:close/>
                <a:moveTo>
                  <a:pt x="198712" y="266878"/>
                </a:moveTo>
                <a:lnTo>
                  <a:pt x="371809" y="266878"/>
                </a:lnTo>
                <a:lnTo>
                  <a:pt x="371809" y="289459"/>
                </a:lnTo>
                <a:lnTo>
                  <a:pt x="198712" y="289459"/>
                </a:lnTo>
                <a:close/>
                <a:moveTo>
                  <a:pt x="106118" y="228870"/>
                </a:moveTo>
                <a:lnTo>
                  <a:pt x="106118" y="266851"/>
                </a:lnTo>
                <a:lnTo>
                  <a:pt x="144037" y="266851"/>
                </a:lnTo>
                <a:lnTo>
                  <a:pt x="144037" y="228870"/>
                </a:lnTo>
                <a:close/>
                <a:moveTo>
                  <a:pt x="83479" y="206262"/>
                </a:moveTo>
                <a:lnTo>
                  <a:pt x="166676" y="206262"/>
                </a:lnTo>
                <a:lnTo>
                  <a:pt x="166676" y="289459"/>
                </a:lnTo>
                <a:lnTo>
                  <a:pt x="83479" y="289459"/>
                </a:lnTo>
                <a:close/>
                <a:moveTo>
                  <a:pt x="198712" y="154609"/>
                </a:moveTo>
                <a:lnTo>
                  <a:pt x="371809" y="154609"/>
                </a:lnTo>
                <a:lnTo>
                  <a:pt x="371809" y="177260"/>
                </a:lnTo>
                <a:lnTo>
                  <a:pt x="198712" y="177260"/>
                </a:lnTo>
                <a:close/>
                <a:moveTo>
                  <a:pt x="106118" y="116672"/>
                </a:moveTo>
                <a:lnTo>
                  <a:pt x="106118" y="154653"/>
                </a:lnTo>
                <a:lnTo>
                  <a:pt x="144037" y="154653"/>
                </a:lnTo>
                <a:lnTo>
                  <a:pt x="144037" y="116672"/>
                </a:lnTo>
                <a:close/>
                <a:moveTo>
                  <a:pt x="83479" y="94064"/>
                </a:moveTo>
                <a:lnTo>
                  <a:pt x="166676" y="94064"/>
                </a:lnTo>
                <a:lnTo>
                  <a:pt x="166676" y="177261"/>
                </a:lnTo>
                <a:lnTo>
                  <a:pt x="83479" y="177261"/>
                </a:lnTo>
                <a:close/>
                <a:moveTo>
                  <a:pt x="355493" y="38545"/>
                </a:moveTo>
                <a:lnTo>
                  <a:pt x="355493" y="114053"/>
                </a:lnTo>
                <a:lnTo>
                  <a:pt x="431007" y="114053"/>
                </a:lnTo>
                <a:close/>
                <a:moveTo>
                  <a:pt x="22643" y="22607"/>
                </a:moveTo>
                <a:lnTo>
                  <a:pt x="22643" y="585525"/>
                </a:lnTo>
                <a:lnTo>
                  <a:pt x="446970" y="585525"/>
                </a:lnTo>
                <a:lnTo>
                  <a:pt x="446970" y="136660"/>
                </a:lnTo>
                <a:lnTo>
                  <a:pt x="332850" y="136660"/>
                </a:lnTo>
                <a:lnTo>
                  <a:pt x="332850" y="22607"/>
                </a:lnTo>
                <a:close/>
                <a:moveTo>
                  <a:pt x="0" y="0"/>
                </a:moveTo>
                <a:lnTo>
                  <a:pt x="348813" y="0"/>
                </a:lnTo>
                <a:lnTo>
                  <a:pt x="469613" y="120609"/>
                </a:lnTo>
                <a:lnTo>
                  <a:pt x="469613" y="608132"/>
                </a:lnTo>
                <a:lnTo>
                  <a:pt x="0" y="6081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13485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a:extLst>
              <a:ext uri="{FF2B5EF4-FFF2-40B4-BE49-F238E27FC236}">
                <a16:creationId xmlns:a16="http://schemas.microsoft.com/office/drawing/2014/main" id="{C9568E84-F795-F22C-BA87-48ADB6D6E0D2}"/>
              </a:ext>
            </a:extLst>
          </p:cNvPr>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本节概论</a:t>
            </a:r>
          </a:p>
        </p:txBody>
      </p:sp>
      <p:sp>
        <p:nvSpPr>
          <p:cNvPr id="25" name="等腰三角形 24">
            <a:extLst>
              <a:ext uri="{FF2B5EF4-FFF2-40B4-BE49-F238E27FC236}">
                <a16:creationId xmlns:a16="http://schemas.microsoft.com/office/drawing/2014/main" id="{5E2C454C-CC3F-6FFF-FE3B-B6D509A79BE3}"/>
              </a:ext>
            </a:extLst>
          </p:cNvPr>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258B4A94-4569-2104-4E67-BAB97BAE40AE}"/>
              </a:ext>
            </a:extLst>
          </p:cNvPr>
          <p:cNvSpPr/>
          <p:nvPr/>
        </p:nvSpPr>
        <p:spPr>
          <a:xfrm>
            <a:off x="3077286" y="413029"/>
            <a:ext cx="5991061" cy="1856642"/>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mn-ea"/>
                <a:cs typeface="宋体" panose="02010600030101010101" pitchFamily="2" charset="-122"/>
              </a:rPr>
              <a:t>在</a:t>
            </a:r>
            <a:r>
              <a:rPr lang="en-US" altLang="zh-CN" sz="1800" kern="100" dirty="0">
                <a:solidFill>
                  <a:schemeClr val="tx1"/>
                </a:solidFill>
                <a:effectLst/>
                <a:latin typeface="+mn-ea"/>
                <a:cs typeface="宋体" panose="02010600030101010101" pitchFamily="2" charset="-122"/>
              </a:rPr>
              <a:t>After Effects</a:t>
            </a:r>
            <a:r>
              <a:rPr lang="zh-CN" altLang="zh-CN" sz="1800" kern="100" dirty="0">
                <a:solidFill>
                  <a:schemeClr val="tx1"/>
                </a:solidFill>
                <a:effectLst/>
                <a:latin typeface="+mn-ea"/>
                <a:cs typeface="宋体" panose="02010600030101010101" pitchFamily="2" charset="-122"/>
              </a:rPr>
              <a:t>的合成中可以通过单击鼠标右键，在弹出的菜单中选择创建，摄像机便可以创建摄像机图层，而它的用途便是可以自由观察三维图层的效果。</a:t>
            </a:r>
            <a:endParaRPr lang="zh-CN" altLang="zh-CN" sz="1800" kern="100" dirty="0">
              <a:solidFill>
                <a:schemeClr val="tx1"/>
              </a:solidFill>
              <a:effectLst/>
              <a:latin typeface="+mn-ea"/>
              <a:cs typeface="Times New Roman" panose="02020603050405020304" pitchFamily="18" charset="0"/>
            </a:endParaRPr>
          </a:p>
        </p:txBody>
      </p:sp>
      <p:sp>
        <p:nvSpPr>
          <p:cNvPr id="27" name="文本框 26">
            <a:extLst>
              <a:ext uri="{FF2B5EF4-FFF2-40B4-BE49-F238E27FC236}">
                <a16:creationId xmlns:a16="http://schemas.microsoft.com/office/drawing/2014/main" id="{D1C86925-CD9E-87D5-7188-2C5282DA3154}"/>
              </a:ext>
            </a:extLst>
          </p:cNvPr>
          <p:cNvSpPr txBox="1"/>
          <p:nvPr/>
        </p:nvSpPr>
        <p:spPr>
          <a:xfrm>
            <a:off x="352425" y="3963122"/>
            <a:ext cx="1714500" cy="583108"/>
          </a:xfrm>
          <a:prstGeom prst="rect">
            <a:avLst/>
          </a:prstGeom>
          <a:noFill/>
        </p:spPr>
        <p:txBody>
          <a:bodyPr wrap="square">
            <a:spAutoFit/>
          </a:bodyPr>
          <a:lstStyle/>
          <a:p>
            <a:pPr algn="just">
              <a:lnSpc>
                <a:spcPct val="150000"/>
              </a:lnSpc>
            </a:pPr>
            <a:r>
              <a:rPr lang="zh-CN" altLang="zh-CN" sz="2400" kern="100" dirty="0">
                <a:effectLst/>
                <a:latin typeface="Calibri" panose="020F0502020204030204" pitchFamily="34" charset="0"/>
                <a:ea typeface="宋体" panose="02010600030101010101" pitchFamily="2" charset="-122"/>
                <a:cs typeface="宋体" panose="02010600030101010101" pitchFamily="2" charset="-122"/>
              </a:rPr>
              <a:t>本节知识点</a:t>
            </a:r>
            <a:r>
              <a:rPr lang="zh-CN" altLang="en-US" sz="2400" kern="100"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28" name="表格 27">
            <a:extLst>
              <a:ext uri="{FF2B5EF4-FFF2-40B4-BE49-F238E27FC236}">
                <a16:creationId xmlns:a16="http://schemas.microsoft.com/office/drawing/2014/main" id="{15A5E23C-7DDF-4AA2-C1B8-1104F7FD32B3}"/>
              </a:ext>
            </a:extLst>
          </p:cNvPr>
          <p:cNvGraphicFramePr>
            <a:graphicFrameLocks noGrp="1"/>
          </p:cNvGraphicFramePr>
          <p:nvPr>
            <p:extLst>
              <p:ext uri="{D42A27DB-BD31-4B8C-83A1-F6EECF244321}">
                <p14:modId xmlns:p14="http://schemas.microsoft.com/office/powerpoint/2010/main" val="108045305"/>
              </p:ext>
            </p:extLst>
          </p:nvPr>
        </p:nvGraphicFramePr>
        <p:xfrm>
          <a:off x="2677886" y="3053443"/>
          <a:ext cx="8713377" cy="2994688"/>
        </p:xfrm>
        <a:graphic>
          <a:graphicData uri="http://schemas.openxmlformats.org/drawingml/2006/table">
            <a:tbl>
              <a:tblPr firstRow="1" firstCol="1" bandRow="1">
                <a:tableStyleId>{5C22544A-7EE6-4342-B048-85BDC9FD1C3A}</a:tableStyleId>
              </a:tblPr>
              <a:tblGrid>
                <a:gridCol w="2903778">
                  <a:extLst>
                    <a:ext uri="{9D8B030D-6E8A-4147-A177-3AD203B41FA5}">
                      <a16:colId xmlns:a16="http://schemas.microsoft.com/office/drawing/2014/main" val="3693488794"/>
                    </a:ext>
                  </a:extLst>
                </a:gridCol>
                <a:gridCol w="4091871">
                  <a:extLst>
                    <a:ext uri="{9D8B030D-6E8A-4147-A177-3AD203B41FA5}">
                      <a16:colId xmlns:a16="http://schemas.microsoft.com/office/drawing/2014/main" val="2524842762"/>
                    </a:ext>
                  </a:extLst>
                </a:gridCol>
                <a:gridCol w="1717728">
                  <a:extLst>
                    <a:ext uri="{9D8B030D-6E8A-4147-A177-3AD203B41FA5}">
                      <a16:colId xmlns:a16="http://schemas.microsoft.com/office/drawing/2014/main" val="769152272"/>
                    </a:ext>
                  </a:extLst>
                </a:gridCol>
              </a:tblGrid>
              <a:tr h="551239">
                <a:tc>
                  <a:txBody>
                    <a:bodyPr/>
                    <a:lstStyle/>
                    <a:p>
                      <a:pPr algn="ctr">
                        <a:lnSpc>
                          <a:spcPct val="150000"/>
                        </a:lnSpc>
                      </a:pPr>
                      <a:r>
                        <a:rPr lang="zh-CN" sz="2000" kern="100" dirty="0">
                          <a:effectLst/>
                        </a:rPr>
                        <a:t>名称</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2000" kern="100">
                          <a:effectLst/>
                        </a:rPr>
                        <a:t>学习目标</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2000" kern="100">
                          <a:effectLst/>
                        </a:rPr>
                        <a:t>重要程度</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65319659"/>
                  </a:ext>
                </a:extLst>
              </a:tr>
              <a:tr h="637639">
                <a:tc>
                  <a:txBody>
                    <a:bodyPr/>
                    <a:lstStyle/>
                    <a:p>
                      <a:pPr algn="ctr">
                        <a:lnSpc>
                          <a:spcPct val="150000"/>
                        </a:lnSpc>
                      </a:pPr>
                      <a:r>
                        <a:rPr lang="zh-CN" sz="2000" kern="100" dirty="0">
                          <a:effectLst/>
                        </a:rPr>
                        <a:t>摄像机</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2000" kern="100">
                          <a:effectLst/>
                        </a:rPr>
                        <a:t>了解摄像机的基本概念</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24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2484115"/>
                  </a:ext>
                </a:extLst>
              </a:tr>
              <a:tr h="1168171">
                <a:tc>
                  <a:txBody>
                    <a:bodyPr/>
                    <a:lstStyle/>
                    <a:p>
                      <a:pPr algn="ctr">
                        <a:lnSpc>
                          <a:spcPct val="150000"/>
                        </a:lnSpc>
                      </a:pPr>
                      <a:r>
                        <a:rPr lang="zh-CN" sz="2000" kern="100" dirty="0">
                          <a:effectLst/>
                        </a:rPr>
                        <a:t>摄像机的创建和属性设置</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2000" kern="100" dirty="0">
                          <a:effectLst/>
                        </a:rPr>
                        <a:t>掌握摄像机的创建方法和属性的设置</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24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543850497"/>
                  </a:ext>
                </a:extLst>
              </a:tr>
              <a:tr h="637639">
                <a:tc>
                  <a:txBody>
                    <a:bodyPr/>
                    <a:lstStyle/>
                    <a:p>
                      <a:pPr algn="ctr">
                        <a:lnSpc>
                          <a:spcPct val="150000"/>
                        </a:lnSpc>
                      </a:pPr>
                      <a:r>
                        <a:rPr lang="zh-CN" sz="2000" kern="100" dirty="0">
                          <a:effectLst/>
                        </a:rPr>
                        <a:t>摄像机基本控制</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2000" kern="100" dirty="0">
                          <a:effectLst/>
                        </a:rPr>
                        <a:t>掌握操控摄像机的方法</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zh-CN" sz="2400" kern="100" dirty="0">
                          <a:effectLst/>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04759665"/>
                  </a:ext>
                </a:extLst>
              </a:tr>
            </a:tbl>
          </a:graphicData>
        </a:graphic>
      </p:graphicFrame>
    </p:spTree>
    <p:custDataLst>
      <p:tags r:id="rId1"/>
    </p:custDataLst>
    <p:extLst>
      <p:ext uri="{BB962C8B-B14F-4D97-AF65-F5344CB8AC3E}">
        <p14:creationId xmlns:p14="http://schemas.microsoft.com/office/powerpoint/2010/main" val="13659028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221C7941-CF15-8E99-837A-64B2F6236E93}"/>
              </a:ext>
            </a:extLst>
          </p:cNvPr>
          <p:cNvSpPr/>
          <p:nvPr/>
        </p:nvSpPr>
        <p:spPr>
          <a:xfrm>
            <a:off x="2763961" y="518739"/>
            <a:ext cx="5906510" cy="131654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mn-ea"/>
                <a:cs typeface="宋体" panose="02010600030101010101" pitchFamily="2" charset="-122"/>
              </a:rPr>
              <a:t>在操作部面板上方找到“图层”按钮，随后执行“新建</a:t>
            </a:r>
            <a:r>
              <a:rPr lang="en-US" altLang="zh-CN" sz="1800" kern="100" dirty="0">
                <a:solidFill>
                  <a:schemeClr val="tx1"/>
                </a:solidFill>
                <a:effectLst/>
                <a:latin typeface="+mn-ea"/>
                <a:cs typeface="宋体" panose="02010600030101010101" pitchFamily="2" charset="-122"/>
              </a:rPr>
              <a:t>&gt;</a:t>
            </a:r>
            <a:r>
              <a:rPr lang="zh-CN" altLang="zh-CN" sz="1800" kern="100" dirty="0">
                <a:solidFill>
                  <a:schemeClr val="tx1"/>
                </a:solidFill>
                <a:effectLst/>
                <a:latin typeface="+mn-ea"/>
                <a:cs typeface="宋体" panose="02010600030101010101" pitchFamily="2" charset="-122"/>
              </a:rPr>
              <a:t>摄像机”菜单命令或按快捷键</a:t>
            </a:r>
            <a:r>
              <a:rPr lang="en-US" altLang="zh-CN" sz="1800" kern="100" dirty="0" err="1">
                <a:solidFill>
                  <a:schemeClr val="tx1"/>
                </a:solidFill>
                <a:effectLst/>
                <a:latin typeface="+mn-ea"/>
                <a:cs typeface="宋体" panose="02010600030101010101" pitchFamily="2" charset="-122"/>
              </a:rPr>
              <a:t>Ctrl+Alt+Shift+C</a:t>
            </a:r>
            <a:r>
              <a:rPr lang="zh-CN" altLang="zh-CN" sz="1800" kern="100" dirty="0">
                <a:solidFill>
                  <a:schemeClr val="tx1"/>
                </a:solidFill>
                <a:effectLst/>
                <a:latin typeface="+mn-ea"/>
                <a:cs typeface="宋体" panose="02010600030101010101" pitchFamily="2" charset="-122"/>
              </a:rPr>
              <a:t>，可以创建一个摄像机，如图</a:t>
            </a:r>
            <a:r>
              <a:rPr lang="en-US" altLang="zh-CN" sz="1800" kern="100" dirty="0">
                <a:solidFill>
                  <a:schemeClr val="tx1"/>
                </a:solidFill>
                <a:effectLst/>
                <a:latin typeface="+mn-ea"/>
                <a:cs typeface="宋体" panose="02010600030101010101" pitchFamily="2" charset="-122"/>
              </a:rPr>
              <a:t>8-51</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sp>
        <p:nvSpPr>
          <p:cNvPr id="11" name="等腰三角形 10">
            <a:extLst>
              <a:ext uri="{FF2B5EF4-FFF2-40B4-BE49-F238E27FC236}">
                <a16:creationId xmlns:a16="http://schemas.microsoft.com/office/drawing/2014/main" id="{7DC15A6C-F189-2E04-A85A-D417B10DB5A0}"/>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43B803C3-CF2B-E0E6-D5C3-120DB65D62C0}"/>
              </a:ext>
            </a:extLst>
          </p:cNvPr>
          <p:cNvGrpSpPr/>
          <p:nvPr/>
        </p:nvGrpSpPr>
        <p:grpSpPr>
          <a:xfrm>
            <a:off x="66240" y="917064"/>
            <a:ext cx="2161837" cy="918222"/>
            <a:chOff x="53900" y="1497840"/>
            <a:chExt cx="2161837" cy="918222"/>
          </a:xfrm>
        </p:grpSpPr>
        <p:sp>
          <p:nvSpPr>
            <p:cNvPr id="21" name="矩形: 圆角 20">
              <a:extLst>
                <a:ext uri="{FF2B5EF4-FFF2-40B4-BE49-F238E27FC236}">
                  <a16:creationId xmlns:a16="http://schemas.microsoft.com/office/drawing/2014/main" id="{417DECD9-84C5-CDD9-43F0-06D37A4F8FD9}"/>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769A1C0D-5EE9-B111-15FB-775848B878B2}"/>
                </a:ext>
              </a:extLst>
            </p:cNvPr>
            <p:cNvSpPr txBox="1"/>
            <p:nvPr/>
          </p:nvSpPr>
          <p:spPr>
            <a:xfrm>
              <a:off x="53900" y="1619077"/>
              <a:ext cx="2064281" cy="523220"/>
            </a:xfrm>
            <a:prstGeom prst="rect">
              <a:avLst/>
            </a:prstGeom>
            <a:noFill/>
          </p:spPr>
          <p:txBody>
            <a:bodyPr wrap="square" rtlCol="0">
              <a:spAutoFit/>
            </a:bodyPr>
            <a:lstStyle/>
            <a:p>
              <a:pPr algn="ctr"/>
              <a:r>
                <a:rPr lang="zh-CN" altLang="en-US" sz="2800" b="1" kern="100" dirty="0">
                  <a:solidFill>
                    <a:schemeClr val="bg1"/>
                  </a:solidFill>
                  <a:effectLst/>
                  <a:ea typeface="宋体" panose="02010600030101010101" pitchFamily="2" charset="-122"/>
                  <a:cs typeface="宋体" panose="02010600030101010101" pitchFamily="2" charset="-122"/>
                </a:rPr>
                <a:t>创建摄像机</a:t>
              </a:r>
              <a:endParaRPr lang="zh-CN" altLang="en-US" sz="6000" b="1" dirty="0">
                <a:solidFill>
                  <a:schemeClr val="bg1"/>
                </a:solidFill>
              </a:endParaRPr>
            </a:p>
          </p:txBody>
        </p:sp>
      </p:grpSp>
      <p:pic>
        <p:nvPicPr>
          <p:cNvPr id="23" name="图片 22">
            <a:extLst>
              <a:ext uri="{FF2B5EF4-FFF2-40B4-BE49-F238E27FC236}">
                <a16:creationId xmlns:a16="http://schemas.microsoft.com/office/drawing/2014/main" id="{26F2FA54-3F20-9FE7-06F5-5EDE438CF0A6}"/>
              </a:ext>
            </a:extLst>
          </p:cNvPr>
          <p:cNvPicPr>
            <a:picLocks noChangeAspect="1"/>
          </p:cNvPicPr>
          <p:nvPr/>
        </p:nvPicPr>
        <p:blipFill>
          <a:blip r:embed="rId4"/>
          <a:stretch>
            <a:fillRect/>
          </a:stretch>
        </p:blipFill>
        <p:spPr>
          <a:xfrm>
            <a:off x="2918735" y="2047136"/>
            <a:ext cx="5153112" cy="1888047"/>
          </a:xfrm>
          <a:prstGeom prst="rect">
            <a:avLst/>
          </a:prstGeom>
        </p:spPr>
      </p:pic>
      <p:sp>
        <p:nvSpPr>
          <p:cNvPr id="25" name="文本框 24">
            <a:extLst>
              <a:ext uri="{FF2B5EF4-FFF2-40B4-BE49-F238E27FC236}">
                <a16:creationId xmlns:a16="http://schemas.microsoft.com/office/drawing/2014/main" id="{9B2E0C69-B338-F49E-95E0-BE7940FDACF6}"/>
              </a:ext>
            </a:extLst>
          </p:cNvPr>
          <p:cNvSpPr txBox="1"/>
          <p:nvPr/>
        </p:nvSpPr>
        <p:spPr>
          <a:xfrm>
            <a:off x="5413637" y="2826284"/>
            <a:ext cx="6106886" cy="460382"/>
          </a:xfrm>
          <a:prstGeom prst="rect">
            <a:avLst/>
          </a:prstGeom>
          <a:noFill/>
        </p:spPr>
        <p:txBody>
          <a:bodyPr wrap="square">
            <a:spAutoFit/>
          </a:bodyPr>
          <a:lstStyle/>
          <a:p>
            <a:pPr algn="ctr">
              <a:lnSpc>
                <a:spcPct val="150000"/>
              </a:lnSpc>
            </a:pPr>
            <a:r>
              <a:rPr lang="zh-CN" altLang="zh-CN" sz="1800" kern="10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a:effectLst/>
                <a:latin typeface="Calibri" panose="020F0502020204030204" pitchFamily="34" charset="0"/>
                <a:ea typeface="宋体" panose="02010600030101010101" pitchFamily="2" charset="-122"/>
                <a:cs typeface="宋体" panose="02010600030101010101" pitchFamily="2" charset="-122"/>
              </a:rPr>
              <a:t>8-51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6" name="矩形: 圆角 25">
            <a:extLst>
              <a:ext uri="{FF2B5EF4-FFF2-40B4-BE49-F238E27FC236}">
                <a16:creationId xmlns:a16="http://schemas.microsoft.com/office/drawing/2014/main" id="{843B4944-B5B4-AD29-96AE-BB38FE4E2531}"/>
              </a:ext>
            </a:extLst>
          </p:cNvPr>
          <p:cNvSpPr/>
          <p:nvPr/>
        </p:nvSpPr>
        <p:spPr>
          <a:xfrm>
            <a:off x="3017774" y="4345063"/>
            <a:ext cx="4950573" cy="182880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mn-ea"/>
                <a:cs typeface="宋体" panose="02010600030101010101" pitchFamily="2" charset="-122"/>
              </a:rPr>
              <a:t>在</a:t>
            </a:r>
            <a:r>
              <a:rPr lang="en-US" altLang="zh-CN" sz="1800" kern="100" dirty="0">
                <a:solidFill>
                  <a:schemeClr val="tx1"/>
                </a:solidFill>
                <a:effectLst/>
                <a:latin typeface="+mn-ea"/>
                <a:cs typeface="宋体" panose="02010600030101010101" pitchFamily="2" charset="-122"/>
              </a:rPr>
              <a:t>After Effects</a:t>
            </a:r>
            <a:r>
              <a:rPr lang="zh-CN" altLang="zh-CN" sz="1800" kern="100" dirty="0">
                <a:solidFill>
                  <a:schemeClr val="tx1"/>
                </a:solidFill>
                <a:effectLst/>
                <a:latin typeface="+mn-ea"/>
                <a:cs typeface="宋体" panose="02010600030101010101" pitchFamily="2" charset="-122"/>
              </a:rPr>
              <a:t>中的摄像机是以图层的方式被引入合成的，如此可以在一个合成项目中，对同一场景使用多台摄像机来进行观察和渲染，如图</a:t>
            </a:r>
            <a:r>
              <a:rPr lang="en-US" altLang="zh-CN" sz="1800" kern="100" dirty="0">
                <a:solidFill>
                  <a:schemeClr val="tx1"/>
                </a:solidFill>
                <a:effectLst/>
                <a:latin typeface="+mn-ea"/>
                <a:cs typeface="宋体" panose="02010600030101010101" pitchFamily="2" charset="-122"/>
              </a:rPr>
              <a:t>8-52</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pic>
        <p:nvPicPr>
          <p:cNvPr id="27" name="图片 26">
            <a:extLst>
              <a:ext uri="{FF2B5EF4-FFF2-40B4-BE49-F238E27FC236}">
                <a16:creationId xmlns:a16="http://schemas.microsoft.com/office/drawing/2014/main" id="{5E7E7CBD-DF56-6588-F797-0BD083683E96}"/>
              </a:ext>
            </a:extLst>
          </p:cNvPr>
          <p:cNvPicPr>
            <a:picLocks noChangeAspect="1"/>
          </p:cNvPicPr>
          <p:nvPr/>
        </p:nvPicPr>
        <p:blipFill>
          <a:blip r:embed="rId5"/>
          <a:stretch>
            <a:fillRect/>
          </a:stretch>
        </p:blipFill>
        <p:spPr>
          <a:xfrm>
            <a:off x="8181475" y="4065814"/>
            <a:ext cx="2660697" cy="2643258"/>
          </a:xfrm>
          <a:prstGeom prst="rect">
            <a:avLst/>
          </a:prstGeom>
        </p:spPr>
      </p:pic>
      <p:sp>
        <p:nvSpPr>
          <p:cNvPr id="29" name="文本框 28">
            <a:extLst>
              <a:ext uri="{FF2B5EF4-FFF2-40B4-BE49-F238E27FC236}">
                <a16:creationId xmlns:a16="http://schemas.microsoft.com/office/drawing/2014/main" id="{8963CDDB-AB51-2E12-F8D0-6130BC66D01C}"/>
              </a:ext>
            </a:extLst>
          </p:cNvPr>
          <p:cNvSpPr txBox="1"/>
          <p:nvPr/>
        </p:nvSpPr>
        <p:spPr>
          <a:xfrm>
            <a:off x="8229599" y="5263177"/>
            <a:ext cx="6106886" cy="460382"/>
          </a:xfrm>
          <a:prstGeom prst="rect">
            <a:avLst/>
          </a:prstGeom>
          <a:noFill/>
        </p:spPr>
        <p:txBody>
          <a:bodyPr wrap="square">
            <a:spAutoFit/>
          </a:bodyPr>
          <a:lstStyle/>
          <a:p>
            <a:pPr algn="ctr">
              <a:lnSpc>
                <a:spcPct val="150000"/>
              </a:lnSpc>
            </a:pPr>
            <a:r>
              <a:rPr lang="zh-CN" altLang="zh-CN" sz="1800" b="1"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b="1" kern="100" dirty="0">
                <a:effectLst/>
                <a:latin typeface="Calibri" panose="020F0502020204030204" pitchFamily="34" charset="0"/>
                <a:ea typeface="宋体" panose="02010600030101010101" pitchFamily="2" charset="-122"/>
                <a:cs typeface="宋体" panose="02010600030101010101" pitchFamily="2" charset="-122"/>
              </a:rPr>
              <a:t>8-52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91157944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36C0AF42-7E41-6954-3A4D-5C30644BC745}"/>
              </a:ext>
            </a:extLst>
          </p:cNvPr>
          <p:cNvSpPr/>
          <p:nvPr/>
        </p:nvSpPr>
        <p:spPr>
          <a:xfrm>
            <a:off x="2763961" y="518739"/>
            <a:ext cx="5432982" cy="444514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2000" kern="100" dirty="0">
                <a:solidFill>
                  <a:schemeClr val="tx1"/>
                </a:solidFill>
                <a:effectLst/>
                <a:latin typeface="+mn-ea"/>
                <a:cs typeface="宋体" panose="02010600030101010101" pitchFamily="2" charset="-122"/>
              </a:rPr>
              <a:t>如果要使用多台摄像机进行多视角展示，可以通过在同个合成中添加多个摄像机图层来完成。</a:t>
            </a:r>
            <a:endParaRPr lang="zh-CN" altLang="zh-CN" sz="2000" kern="100" dirty="0">
              <a:solidFill>
                <a:schemeClr val="tx1"/>
              </a:solidFill>
              <a:effectLst/>
              <a:latin typeface="+mn-ea"/>
              <a:cs typeface="Times New Roman" panose="02020603050405020304" pitchFamily="18" charset="0"/>
            </a:endParaRPr>
          </a:p>
          <a:p>
            <a:pPr indent="304800" algn="just">
              <a:lnSpc>
                <a:spcPct val="150000"/>
              </a:lnSpc>
            </a:pPr>
            <a:r>
              <a:rPr lang="zh-CN" altLang="zh-CN" sz="2000" kern="100" dirty="0">
                <a:solidFill>
                  <a:schemeClr val="tx1"/>
                </a:solidFill>
                <a:effectLst/>
                <a:latin typeface="+mn-ea"/>
                <a:cs typeface="宋体" panose="02010600030101010101" pitchFamily="2" charset="-122"/>
              </a:rPr>
              <a:t>当一个场景中使用了多台摄像机时，在“合成”面板中可以将当前视图设置为“活动摄像机”视图。且“活动摄像机”视图显示的是当前图层中最上面的摄像机，如图</a:t>
            </a:r>
            <a:r>
              <a:rPr lang="en-US" altLang="zh-CN" sz="2000" kern="100" dirty="0">
                <a:solidFill>
                  <a:schemeClr val="tx1"/>
                </a:solidFill>
                <a:effectLst/>
                <a:latin typeface="+mn-ea"/>
                <a:cs typeface="宋体" panose="02010600030101010101" pitchFamily="2" charset="-122"/>
              </a:rPr>
              <a:t>8-53</a:t>
            </a:r>
            <a:r>
              <a:rPr lang="zh-CN" altLang="zh-CN" sz="2000" kern="100" dirty="0">
                <a:solidFill>
                  <a:schemeClr val="tx1"/>
                </a:solidFill>
                <a:effectLst/>
                <a:latin typeface="+mn-ea"/>
                <a:cs typeface="宋体" panose="02010600030101010101" pitchFamily="2" charset="-122"/>
              </a:rPr>
              <a:t>所示</a:t>
            </a:r>
            <a:endParaRPr lang="zh-CN" altLang="zh-CN" sz="2000" kern="100" dirty="0">
              <a:solidFill>
                <a:schemeClr val="tx1"/>
              </a:solidFill>
              <a:effectLst/>
              <a:latin typeface="+mn-ea"/>
              <a:cs typeface="Times New Roman" panose="02020603050405020304" pitchFamily="18" charset="0"/>
            </a:endParaRPr>
          </a:p>
        </p:txBody>
      </p:sp>
      <p:sp>
        <p:nvSpPr>
          <p:cNvPr id="11" name="等腰三角形 10">
            <a:extLst>
              <a:ext uri="{FF2B5EF4-FFF2-40B4-BE49-F238E27FC236}">
                <a16:creationId xmlns:a16="http://schemas.microsoft.com/office/drawing/2014/main" id="{9512FB80-1893-5A52-FA59-B8CCDF4473E8}"/>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1C381EC4-BC86-04CE-52A5-FE6F8D7CF6E5}"/>
              </a:ext>
            </a:extLst>
          </p:cNvPr>
          <p:cNvGrpSpPr/>
          <p:nvPr/>
        </p:nvGrpSpPr>
        <p:grpSpPr>
          <a:xfrm>
            <a:off x="66240" y="917064"/>
            <a:ext cx="2161837" cy="918222"/>
            <a:chOff x="53900" y="1497840"/>
            <a:chExt cx="2161837" cy="918222"/>
          </a:xfrm>
        </p:grpSpPr>
        <p:sp>
          <p:nvSpPr>
            <p:cNvPr id="20" name="矩形: 圆角 19">
              <a:extLst>
                <a:ext uri="{FF2B5EF4-FFF2-40B4-BE49-F238E27FC236}">
                  <a16:creationId xmlns:a16="http://schemas.microsoft.com/office/drawing/2014/main" id="{F79DD29D-4CA5-EE83-7617-0998992CDA6E}"/>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21FC591-5029-E796-E305-ABC65CEF19F9}"/>
                </a:ext>
              </a:extLst>
            </p:cNvPr>
            <p:cNvSpPr txBox="1"/>
            <p:nvPr/>
          </p:nvSpPr>
          <p:spPr>
            <a:xfrm>
              <a:off x="53900" y="1619077"/>
              <a:ext cx="2064281" cy="523220"/>
            </a:xfrm>
            <a:prstGeom prst="rect">
              <a:avLst/>
            </a:prstGeom>
            <a:noFill/>
          </p:spPr>
          <p:txBody>
            <a:bodyPr wrap="square" rtlCol="0">
              <a:spAutoFit/>
            </a:bodyPr>
            <a:lstStyle/>
            <a:p>
              <a:pPr algn="ctr"/>
              <a:r>
                <a:rPr lang="zh-CN" altLang="en-US" sz="2800" b="1" kern="100" dirty="0">
                  <a:solidFill>
                    <a:schemeClr val="bg1"/>
                  </a:solidFill>
                  <a:effectLst/>
                  <a:ea typeface="宋体" panose="02010600030101010101" pitchFamily="2" charset="-122"/>
                  <a:cs typeface="宋体" panose="02010600030101010101" pitchFamily="2" charset="-122"/>
                </a:rPr>
                <a:t>创建摄像机</a:t>
              </a:r>
              <a:endParaRPr lang="zh-CN" altLang="en-US" sz="6000" b="1" dirty="0">
                <a:solidFill>
                  <a:schemeClr val="bg1"/>
                </a:solidFill>
              </a:endParaRPr>
            </a:p>
          </p:txBody>
        </p:sp>
      </p:grpSp>
      <p:pic>
        <p:nvPicPr>
          <p:cNvPr id="22" name="图片 21">
            <a:extLst>
              <a:ext uri="{FF2B5EF4-FFF2-40B4-BE49-F238E27FC236}">
                <a16:creationId xmlns:a16="http://schemas.microsoft.com/office/drawing/2014/main" id="{A816BAE3-B153-6CE3-0348-2483DD95FE51}"/>
              </a:ext>
            </a:extLst>
          </p:cNvPr>
          <p:cNvPicPr>
            <a:picLocks noChangeAspect="1"/>
          </p:cNvPicPr>
          <p:nvPr/>
        </p:nvPicPr>
        <p:blipFill>
          <a:blip r:embed="rId4"/>
          <a:stretch>
            <a:fillRect/>
          </a:stretch>
        </p:blipFill>
        <p:spPr>
          <a:xfrm>
            <a:off x="8548507" y="754756"/>
            <a:ext cx="3209632" cy="4062169"/>
          </a:xfrm>
          <a:prstGeom prst="rect">
            <a:avLst/>
          </a:prstGeom>
        </p:spPr>
      </p:pic>
      <p:sp>
        <p:nvSpPr>
          <p:cNvPr id="24" name="文本框 23">
            <a:extLst>
              <a:ext uri="{FF2B5EF4-FFF2-40B4-BE49-F238E27FC236}">
                <a16:creationId xmlns:a16="http://schemas.microsoft.com/office/drawing/2014/main" id="{9ED24528-1FC1-6CA5-1E21-88471FFFD481}"/>
              </a:ext>
            </a:extLst>
          </p:cNvPr>
          <p:cNvSpPr txBox="1"/>
          <p:nvPr/>
        </p:nvSpPr>
        <p:spPr>
          <a:xfrm>
            <a:off x="7233557" y="4767938"/>
            <a:ext cx="6106886"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8-53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96897391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id="{38356622-D195-3842-F166-FDDB44BEC7AE}"/>
              </a:ext>
            </a:extLst>
          </p:cNvPr>
          <p:cNvSpPr/>
          <p:nvPr/>
        </p:nvSpPr>
        <p:spPr>
          <a:xfrm>
            <a:off x="2763960" y="518739"/>
            <a:ext cx="6429025" cy="219180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2400" kern="100" dirty="0">
                <a:solidFill>
                  <a:schemeClr val="tx1"/>
                </a:solidFill>
                <a:effectLst/>
                <a:latin typeface="+mn-ea"/>
                <a:cs typeface="宋体" panose="02010600030101010101" pitchFamily="2" charset="-122"/>
              </a:rPr>
              <a:t>在执行创建摄像机图层的命令后，首先会打开“摄像机设置”对话框，通过该对话框可以设置摄像机的基本属性，如图</a:t>
            </a:r>
            <a:r>
              <a:rPr lang="en-US" altLang="zh-CN" sz="2400" kern="100" dirty="0">
                <a:solidFill>
                  <a:schemeClr val="tx1"/>
                </a:solidFill>
                <a:effectLst/>
                <a:latin typeface="+mn-ea"/>
                <a:cs typeface="宋体" panose="02010600030101010101" pitchFamily="2" charset="-122"/>
              </a:rPr>
              <a:t>8-54</a:t>
            </a:r>
            <a:r>
              <a:rPr lang="zh-CN" altLang="zh-CN" sz="2400" kern="100" dirty="0">
                <a:solidFill>
                  <a:schemeClr val="tx1"/>
                </a:solidFill>
                <a:effectLst/>
                <a:latin typeface="+mn-ea"/>
                <a:cs typeface="宋体" panose="02010600030101010101" pitchFamily="2" charset="-122"/>
              </a:rPr>
              <a:t>所示</a:t>
            </a:r>
            <a:endParaRPr lang="zh-CN" altLang="zh-CN" sz="2400" kern="100" dirty="0">
              <a:solidFill>
                <a:schemeClr val="tx1"/>
              </a:solidFill>
              <a:effectLst/>
              <a:latin typeface="+mn-ea"/>
              <a:cs typeface="Times New Roman" panose="02020603050405020304" pitchFamily="18" charset="0"/>
            </a:endParaRPr>
          </a:p>
        </p:txBody>
      </p:sp>
      <p:sp>
        <p:nvSpPr>
          <p:cNvPr id="11" name="等腰三角形 10">
            <a:extLst>
              <a:ext uri="{FF2B5EF4-FFF2-40B4-BE49-F238E27FC236}">
                <a16:creationId xmlns:a16="http://schemas.microsoft.com/office/drawing/2014/main" id="{CCDDBD42-07A7-6F7F-A53B-0412286D6B24}"/>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2279353F-EAF0-090F-F798-0C7683A9AEE2}"/>
              </a:ext>
            </a:extLst>
          </p:cNvPr>
          <p:cNvGrpSpPr/>
          <p:nvPr/>
        </p:nvGrpSpPr>
        <p:grpSpPr>
          <a:xfrm>
            <a:off x="66240" y="917064"/>
            <a:ext cx="2161837" cy="952234"/>
            <a:chOff x="53900" y="1497840"/>
            <a:chExt cx="2161837" cy="952234"/>
          </a:xfrm>
        </p:grpSpPr>
        <p:sp>
          <p:nvSpPr>
            <p:cNvPr id="20" name="矩形: 圆角 19">
              <a:extLst>
                <a:ext uri="{FF2B5EF4-FFF2-40B4-BE49-F238E27FC236}">
                  <a16:creationId xmlns:a16="http://schemas.microsoft.com/office/drawing/2014/main" id="{706E143E-0553-CB76-915A-15BA8F61B4ED}"/>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F28264E-CC89-F821-C112-D428837B70B0}"/>
                </a:ext>
              </a:extLst>
            </p:cNvPr>
            <p:cNvSpPr txBox="1"/>
            <p:nvPr/>
          </p:nvSpPr>
          <p:spPr>
            <a:xfrm>
              <a:off x="53900" y="1619077"/>
              <a:ext cx="2064281" cy="830997"/>
            </a:xfrm>
            <a:prstGeom prst="rect">
              <a:avLst/>
            </a:prstGeom>
            <a:noFill/>
          </p:spPr>
          <p:txBody>
            <a:bodyPr wrap="square" rtlCol="0">
              <a:spAutoFit/>
            </a:bodyPr>
            <a:lstStyle/>
            <a:p>
              <a:pPr algn="ctr"/>
              <a:r>
                <a:rPr lang="zh-CN" altLang="en-US" sz="2400" b="1" kern="100" dirty="0">
                  <a:solidFill>
                    <a:schemeClr val="bg1"/>
                  </a:solidFill>
                  <a:effectLst/>
                  <a:ea typeface="宋体" panose="02010600030101010101" pitchFamily="2" charset="-122"/>
                  <a:cs typeface="宋体" panose="02010600030101010101" pitchFamily="2" charset="-122"/>
                </a:rPr>
                <a:t>摄像机属性设置</a:t>
              </a:r>
              <a:endParaRPr lang="zh-CN" altLang="en-US" sz="5400" b="1" dirty="0">
                <a:solidFill>
                  <a:schemeClr val="bg1"/>
                </a:solidFill>
              </a:endParaRPr>
            </a:p>
          </p:txBody>
        </p:sp>
      </p:grpSp>
      <p:pic>
        <p:nvPicPr>
          <p:cNvPr id="22" name="图片 21">
            <a:extLst>
              <a:ext uri="{FF2B5EF4-FFF2-40B4-BE49-F238E27FC236}">
                <a16:creationId xmlns:a16="http://schemas.microsoft.com/office/drawing/2014/main" id="{CCE0B427-3A0F-2740-FA85-516E55441FBB}"/>
              </a:ext>
            </a:extLst>
          </p:cNvPr>
          <p:cNvPicPr>
            <a:picLocks noChangeAspect="1"/>
          </p:cNvPicPr>
          <p:nvPr/>
        </p:nvPicPr>
        <p:blipFill>
          <a:blip r:embed="rId4"/>
          <a:stretch>
            <a:fillRect/>
          </a:stretch>
        </p:blipFill>
        <p:spPr>
          <a:xfrm>
            <a:off x="3120159" y="2864476"/>
            <a:ext cx="5021172" cy="3474785"/>
          </a:xfrm>
          <a:prstGeom prst="rect">
            <a:avLst/>
          </a:prstGeom>
        </p:spPr>
      </p:pic>
      <p:sp>
        <p:nvSpPr>
          <p:cNvPr id="24" name="文本框 23">
            <a:extLst>
              <a:ext uri="{FF2B5EF4-FFF2-40B4-BE49-F238E27FC236}">
                <a16:creationId xmlns:a16="http://schemas.microsoft.com/office/drawing/2014/main" id="{0D559899-D433-F208-0B26-ED4652C70B55}"/>
              </a:ext>
            </a:extLst>
          </p:cNvPr>
          <p:cNvSpPr txBox="1"/>
          <p:nvPr/>
        </p:nvSpPr>
        <p:spPr>
          <a:xfrm>
            <a:off x="5630745" y="4601868"/>
            <a:ext cx="6106886"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8-54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3579820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a:extLst>
              <a:ext uri="{FF2B5EF4-FFF2-40B4-BE49-F238E27FC236}">
                <a16:creationId xmlns:a16="http://schemas.microsoft.com/office/drawing/2014/main" id="{FF8FA3C9-79E2-2318-1644-940EB29A574C}"/>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BEFF626-E896-D787-4C45-35026FD29480}"/>
              </a:ext>
            </a:extLst>
          </p:cNvPr>
          <p:cNvGrpSpPr/>
          <p:nvPr/>
        </p:nvGrpSpPr>
        <p:grpSpPr>
          <a:xfrm>
            <a:off x="66240" y="917064"/>
            <a:ext cx="2161837" cy="952234"/>
            <a:chOff x="53900" y="1497840"/>
            <a:chExt cx="2161837" cy="952234"/>
          </a:xfrm>
        </p:grpSpPr>
        <p:sp>
          <p:nvSpPr>
            <p:cNvPr id="7" name="矩形: 圆角 6">
              <a:extLst>
                <a:ext uri="{FF2B5EF4-FFF2-40B4-BE49-F238E27FC236}">
                  <a16:creationId xmlns:a16="http://schemas.microsoft.com/office/drawing/2014/main" id="{6D2B872E-438F-C5B0-C404-29A2A20B0A66}"/>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3A9546FA-3D4D-1AA4-2507-0CBFB339C7C9}"/>
                </a:ext>
              </a:extLst>
            </p:cNvPr>
            <p:cNvSpPr txBox="1"/>
            <p:nvPr/>
          </p:nvSpPr>
          <p:spPr>
            <a:xfrm>
              <a:off x="53900" y="1619077"/>
              <a:ext cx="2064281" cy="830997"/>
            </a:xfrm>
            <a:prstGeom prst="rect">
              <a:avLst/>
            </a:prstGeom>
            <a:noFill/>
          </p:spPr>
          <p:txBody>
            <a:bodyPr wrap="square" rtlCol="0">
              <a:spAutoFit/>
            </a:bodyPr>
            <a:lstStyle/>
            <a:p>
              <a:pPr algn="ctr"/>
              <a:r>
                <a:rPr lang="zh-CN" altLang="en-US" sz="2400" b="1" kern="100" dirty="0">
                  <a:solidFill>
                    <a:schemeClr val="bg1"/>
                  </a:solidFill>
                  <a:ea typeface="宋体" panose="02010600030101010101" pitchFamily="2" charset="-122"/>
                </a:rPr>
                <a:t>摄像机属性设置</a:t>
              </a:r>
              <a:endParaRPr lang="zh-CN" altLang="en-US" sz="4000" b="1" dirty="0">
                <a:solidFill>
                  <a:schemeClr val="bg1"/>
                </a:solidFill>
              </a:endParaRPr>
            </a:p>
          </p:txBody>
        </p:sp>
      </p:grpSp>
      <p:sp>
        <p:nvSpPr>
          <p:cNvPr id="9" name="矩形: 圆角 8">
            <a:extLst>
              <a:ext uri="{FF2B5EF4-FFF2-40B4-BE49-F238E27FC236}">
                <a16:creationId xmlns:a16="http://schemas.microsoft.com/office/drawing/2014/main" id="{C8DED9E3-3B51-2C6B-C98D-D99820916DBF}"/>
              </a:ext>
            </a:extLst>
          </p:cNvPr>
          <p:cNvSpPr/>
          <p:nvPr/>
        </p:nvSpPr>
        <p:spPr>
          <a:xfrm>
            <a:off x="2401702" y="917064"/>
            <a:ext cx="6056498" cy="567455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b="1" kern="100" dirty="0">
                <a:solidFill>
                  <a:schemeClr val="tx1"/>
                </a:solidFill>
                <a:effectLst/>
                <a:latin typeface="+mn-ea"/>
                <a:cs typeface="宋体" panose="02010600030101010101" pitchFamily="2" charset="-122"/>
              </a:rPr>
              <a:t>名称</a:t>
            </a:r>
            <a:r>
              <a:rPr lang="zh-CN" altLang="zh-CN" sz="1600" kern="100" dirty="0">
                <a:solidFill>
                  <a:schemeClr val="tx1"/>
                </a:solidFill>
                <a:effectLst/>
                <a:latin typeface="+mn-ea"/>
                <a:cs typeface="宋体" panose="02010600030101010101" pitchFamily="2" charset="-122"/>
              </a:rPr>
              <a:t>：设置摄像机图层的名称。</a:t>
            </a:r>
            <a:endParaRPr lang="zh-CN" altLang="zh-CN" sz="1600" kern="100" dirty="0">
              <a:solidFill>
                <a:schemeClr val="tx1"/>
              </a:solidFill>
              <a:effectLst/>
              <a:latin typeface="+mn-ea"/>
              <a:cs typeface="Times New Roman" panose="02020603050405020304" pitchFamily="18" charset="0"/>
            </a:endParaRPr>
          </a:p>
          <a:p>
            <a:pPr algn="just">
              <a:lnSpc>
                <a:spcPct val="150000"/>
              </a:lnSpc>
            </a:pPr>
            <a:r>
              <a:rPr lang="zh-CN" altLang="zh-CN" sz="1600" b="1" kern="100" dirty="0">
                <a:solidFill>
                  <a:schemeClr val="tx1"/>
                </a:solidFill>
                <a:effectLst/>
                <a:latin typeface="+mn-ea"/>
                <a:cs typeface="宋体" panose="02010600030101010101" pitchFamily="2" charset="-122"/>
              </a:rPr>
              <a:t>预设</a:t>
            </a:r>
            <a:r>
              <a:rPr lang="zh-CN" altLang="zh-CN" sz="1600" kern="100" dirty="0">
                <a:solidFill>
                  <a:schemeClr val="tx1"/>
                </a:solidFill>
                <a:effectLst/>
                <a:latin typeface="+mn-ea"/>
                <a:cs typeface="宋体" panose="02010600030101010101" pitchFamily="2" charset="-122"/>
              </a:rPr>
              <a:t>：设置摄像机的镜头类型。</a:t>
            </a:r>
            <a:endParaRPr lang="zh-CN" altLang="zh-CN" sz="1600" kern="100" dirty="0">
              <a:solidFill>
                <a:schemeClr val="tx1"/>
              </a:solidFill>
              <a:effectLst/>
              <a:latin typeface="+mn-ea"/>
              <a:cs typeface="Times New Roman" panose="02020603050405020304" pitchFamily="18" charset="0"/>
            </a:endParaRPr>
          </a:p>
          <a:p>
            <a:pPr algn="just">
              <a:lnSpc>
                <a:spcPct val="150000"/>
              </a:lnSpc>
            </a:pPr>
            <a:r>
              <a:rPr lang="zh-CN" altLang="zh-CN" sz="1600" b="1" kern="100" dirty="0">
                <a:solidFill>
                  <a:schemeClr val="tx1"/>
                </a:solidFill>
                <a:effectLst/>
                <a:latin typeface="+mn-ea"/>
                <a:cs typeface="宋体" panose="02010600030101010101" pitchFamily="2" charset="-122"/>
              </a:rPr>
              <a:t>单位</a:t>
            </a:r>
            <a:r>
              <a:rPr lang="zh-CN" altLang="zh-CN" sz="1600" kern="100" dirty="0">
                <a:solidFill>
                  <a:schemeClr val="tx1"/>
                </a:solidFill>
                <a:effectLst/>
                <a:latin typeface="+mn-ea"/>
                <a:cs typeface="宋体" panose="02010600030101010101" pitchFamily="2" charset="-122"/>
              </a:rPr>
              <a:t>：设定摄像机参数的单位。</a:t>
            </a:r>
            <a:endParaRPr lang="zh-CN" altLang="zh-CN" sz="1600" kern="100" dirty="0">
              <a:solidFill>
                <a:schemeClr val="tx1"/>
              </a:solidFill>
              <a:effectLst/>
              <a:latin typeface="+mn-ea"/>
              <a:cs typeface="Times New Roman" panose="02020603050405020304" pitchFamily="18" charset="0"/>
            </a:endParaRPr>
          </a:p>
          <a:p>
            <a:pPr algn="just">
              <a:lnSpc>
                <a:spcPct val="150000"/>
              </a:lnSpc>
            </a:pPr>
            <a:r>
              <a:rPr lang="zh-CN" altLang="zh-CN" sz="1600" b="1" kern="100" dirty="0">
                <a:solidFill>
                  <a:schemeClr val="tx1"/>
                </a:solidFill>
                <a:effectLst/>
                <a:latin typeface="+mn-ea"/>
                <a:cs typeface="宋体" panose="02010600030101010101" pitchFamily="2" charset="-122"/>
              </a:rPr>
              <a:t>量度胶片大小</a:t>
            </a:r>
            <a:r>
              <a:rPr lang="zh-CN" altLang="zh-CN" sz="1600" kern="100" dirty="0">
                <a:solidFill>
                  <a:schemeClr val="tx1"/>
                </a:solidFill>
                <a:effectLst/>
                <a:latin typeface="+mn-ea"/>
                <a:cs typeface="宋体" panose="02010600030101010101" pitchFamily="2" charset="-122"/>
              </a:rPr>
              <a:t>：设置衡量胶片尺寸的方式。</a:t>
            </a:r>
            <a:endParaRPr lang="zh-CN" altLang="zh-CN" sz="1600" kern="100" dirty="0">
              <a:solidFill>
                <a:schemeClr val="tx1"/>
              </a:solidFill>
              <a:effectLst/>
              <a:latin typeface="+mn-ea"/>
              <a:cs typeface="Times New Roman" panose="02020603050405020304" pitchFamily="18" charset="0"/>
            </a:endParaRPr>
          </a:p>
          <a:p>
            <a:pPr algn="just">
              <a:lnSpc>
                <a:spcPct val="150000"/>
              </a:lnSpc>
            </a:pPr>
            <a:r>
              <a:rPr lang="zh-CN" altLang="zh-CN" sz="1600" b="1" kern="100" dirty="0">
                <a:solidFill>
                  <a:schemeClr val="tx1"/>
                </a:solidFill>
                <a:effectLst/>
                <a:latin typeface="+mn-ea"/>
                <a:cs typeface="宋体" panose="02010600030101010101" pitchFamily="2" charset="-122"/>
              </a:rPr>
              <a:t>缩放</a:t>
            </a:r>
            <a:r>
              <a:rPr lang="zh-CN" altLang="zh-CN" sz="1600" kern="100" dirty="0">
                <a:solidFill>
                  <a:schemeClr val="tx1"/>
                </a:solidFill>
                <a:effectLst/>
                <a:latin typeface="+mn-ea"/>
                <a:cs typeface="宋体" panose="02010600030101010101" pitchFamily="2" charset="-122"/>
              </a:rPr>
              <a:t>：设置摄像机镜头与摄像平面之间的大小。</a:t>
            </a:r>
            <a:endParaRPr lang="zh-CN" altLang="zh-CN" sz="1600" kern="100" dirty="0">
              <a:solidFill>
                <a:schemeClr val="tx1"/>
              </a:solidFill>
              <a:effectLst/>
              <a:latin typeface="+mn-ea"/>
              <a:cs typeface="Times New Roman" panose="02020603050405020304" pitchFamily="18" charset="0"/>
            </a:endParaRPr>
          </a:p>
          <a:p>
            <a:pPr algn="just">
              <a:lnSpc>
                <a:spcPct val="150000"/>
              </a:lnSpc>
            </a:pPr>
            <a:r>
              <a:rPr lang="zh-CN" altLang="zh-CN" sz="1600" b="1" kern="100" dirty="0">
                <a:solidFill>
                  <a:schemeClr val="tx1"/>
                </a:solidFill>
                <a:effectLst/>
                <a:latin typeface="+mn-ea"/>
                <a:cs typeface="宋体" panose="02010600030101010101" pitchFamily="2" charset="-122"/>
              </a:rPr>
              <a:t>距离</a:t>
            </a:r>
            <a:r>
              <a:rPr lang="zh-CN" altLang="zh-CN" sz="1600" kern="100" dirty="0">
                <a:solidFill>
                  <a:schemeClr val="tx1"/>
                </a:solidFill>
                <a:effectLst/>
                <a:latin typeface="+mn-ea"/>
                <a:cs typeface="宋体" panose="02010600030101010101" pitchFamily="2" charset="-122"/>
              </a:rPr>
              <a:t>：设置摄像机镜头与对象之间的距离，即变焦设置。</a:t>
            </a:r>
            <a:endParaRPr lang="zh-CN" altLang="zh-CN" sz="1600" kern="100" dirty="0">
              <a:solidFill>
                <a:schemeClr val="tx1"/>
              </a:solidFill>
              <a:effectLst/>
              <a:latin typeface="+mn-ea"/>
              <a:cs typeface="Times New Roman" panose="02020603050405020304" pitchFamily="18" charset="0"/>
            </a:endParaRPr>
          </a:p>
          <a:p>
            <a:pPr algn="just">
              <a:lnSpc>
                <a:spcPct val="150000"/>
              </a:lnSpc>
            </a:pPr>
            <a:r>
              <a:rPr lang="zh-CN" altLang="zh-CN" sz="1600" b="1" kern="100" dirty="0">
                <a:solidFill>
                  <a:schemeClr val="tx1"/>
                </a:solidFill>
                <a:effectLst/>
                <a:latin typeface="+mn-ea"/>
                <a:cs typeface="宋体" panose="02010600030101010101" pitchFamily="2" charset="-122"/>
              </a:rPr>
              <a:t>视角</a:t>
            </a:r>
            <a:r>
              <a:rPr lang="zh-CN" altLang="zh-CN" sz="1600" kern="100" dirty="0">
                <a:solidFill>
                  <a:schemeClr val="tx1"/>
                </a:solidFill>
                <a:effectLst/>
                <a:latin typeface="+mn-ea"/>
                <a:cs typeface="宋体" panose="02010600030101010101" pitchFamily="2" charset="-122"/>
              </a:rPr>
              <a:t>：设置摄像机的视角。而在实际摄像中，“焦距”“胶片大小”“缩放”</a:t>
            </a:r>
            <a:r>
              <a:rPr lang="en-US" altLang="zh-CN" sz="1600" kern="100" dirty="0">
                <a:solidFill>
                  <a:schemeClr val="tx1"/>
                </a:solidFill>
                <a:effectLst/>
                <a:latin typeface="+mn-ea"/>
                <a:cs typeface="宋体" panose="02010600030101010101" pitchFamily="2" charset="-122"/>
              </a:rPr>
              <a:t>3</a:t>
            </a:r>
            <a:r>
              <a:rPr lang="zh-CN" altLang="zh-CN" sz="1600" kern="100" dirty="0">
                <a:solidFill>
                  <a:schemeClr val="tx1"/>
                </a:solidFill>
                <a:effectLst/>
                <a:latin typeface="+mn-ea"/>
                <a:cs typeface="宋体" panose="02010600030101010101" pitchFamily="2" charset="-122"/>
              </a:rPr>
              <a:t>个参数共同决定了“视角”的数值。</a:t>
            </a:r>
            <a:endParaRPr lang="zh-CN" altLang="zh-CN" sz="1600" kern="100" dirty="0">
              <a:solidFill>
                <a:schemeClr val="tx1"/>
              </a:solidFill>
              <a:effectLst/>
              <a:latin typeface="+mn-ea"/>
              <a:cs typeface="Times New Roman" panose="02020603050405020304" pitchFamily="18" charset="0"/>
            </a:endParaRPr>
          </a:p>
          <a:p>
            <a:pPr algn="just">
              <a:lnSpc>
                <a:spcPct val="150000"/>
              </a:lnSpc>
            </a:pPr>
            <a:r>
              <a:rPr lang="zh-CN" altLang="zh-CN" sz="1600" b="1" kern="100" dirty="0">
                <a:solidFill>
                  <a:schemeClr val="tx1"/>
                </a:solidFill>
                <a:effectLst/>
                <a:latin typeface="+mn-ea"/>
                <a:cs typeface="宋体" panose="02010600030101010101" pitchFamily="2" charset="-122"/>
              </a:rPr>
              <a:t>胶片大小</a:t>
            </a:r>
            <a:r>
              <a:rPr lang="zh-CN" altLang="zh-CN" sz="1600" kern="100" dirty="0">
                <a:solidFill>
                  <a:schemeClr val="tx1"/>
                </a:solidFill>
                <a:effectLst/>
                <a:latin typeface="+mn-ea"/>
                <a:cs typeface="宋体" panose="02010600030101010101" pitchFamily="2" charset="-122"/>
              </a:rPr>
              <a:t>：设置影片的限光尺寸。</a:t>
            </a:r>
            <a:endParaRPr lang="zh-CN" altLang="zh-CN" sz="1600" kern="100" dirty="0">
              <a:solidFill>
                <a:schemeClr val="tx1"/>
              </a:solidFill>
              <a:effectLst/>
              <a:latin typeface="+mn-ea"/>
              <a:cs typeface="Times New Roman" panose="02020603050405020304" pitchFamily="18" charset="0"/>
            </a:endParaRPr>
          </a:p>
          <a:p>
            <a:pPr algn="just">
              <a:lnSpc>
                <a:spcPct val="150000"/>
              </a:lnSpc>
            </a:pPr>
            <a:r>
              <a:rPr lang="zh-CN" altLang="zh-CN" sz="1600" b="1" kern="100" dirty="0">
                <a:solidFill>
                  <a:schemeClr val="tx1"/>
                </a:solidFill>
                <a:effectLst/>
                <a:latin typeface="+mn-ea"/>
                <a:cs typeface="宋体" panose="02010600030101010101" pitchFamily="2" charset="-122"/>
              </a:rPr>
              <a:t>启用景深</a:t>
            </a:r>
            <a:r>
              <a:rPr lang="zh-CN" altLang="zh-CN" sz="1600" kern="100" dirty="0">
                <a:solidFill>
                  <a:schemeClr val="tx1"/>
                </a:solidFill>
                <a:effectLst/>
                <a:latin typeface="+mn-ea"/>
                <a:cs typeface="宋体" panose="02010600030101010101" pitchFamily="2" charset="-122"/>
              </a:rPr>
              <a:t>：控制是否启用景深效果。</a:t>
            </a:r>
            <a:endParaRPr lang="zh-CN" altLang="zh-CN" sz="1600" kern="100" dirty="0">
              <a:solidFill>
                <a:schemeClr val="tx1"/>
              </a:solidFill>
              <a:effectLst/>
              <a:latin typeface="+mn-ea"/>
              <a:cs typeface="Times New Roman" panose="02020603050405020304" pitchFamily="18" charset="0"/>
            </a:endParaRPr>
          </a:p>
          <a:p>
            <a:pPr algn="just">
              <a:lnSpc>
                <a:spcPct val="150000"/>
              </a:lnSpc>
            </a:pPr>
            <a:r>
              <a:rPr lang="zh-CN" altLang="zh-CN" sz="1600" b="1" kern="100" dirty="0">
                <a:solidFill>
                  <a:schemeClr val="tx1"/>
                </a:solidFill>
                <a:effectLst/>
                <a:latin typeface="+mn-ea"/>
                <a:cs typeface="宋体" panose="02010600030101010101" pitchFamily="2" charset="-122"/>
              </a:rPr>
              <a:t>焦距</a:t>
            </a:r>
            <a:r>
              <a:rPr lang="zh-CN" altLang="zh-CN" sz="1600" kern="100" dirty="0">
                <a:solidFill>
                  <a:schemeClr val="tx1"/>
                </a:solidFill>
                <a:effectLst/>
                <a:latin typeface="+mn-ea"/>
                <a:cs typeface="宋体" panose="02010600030101010101" pitchFamily="2" charset="-122"/>
              </a:rPr>
              <a:t>：设置从摄像机到图像最清晰时所在位置的距离。</a:t>
            </a:r>
            <a:endParaRPr lang="zh-CN" altLang="zh-CN" sz="1600" kern="100" dirty="0">
              <a:solidFill>
                <a:schemeClr val="tx1"/>
              </a:solidFill>
              <a:effectLst/>
              <a:latin typeface="+mn-ea"/>
              <a:cs typeface="Times New Roman" panose="02020603050405020304" pitchFamily="18" charset="0"/>
            </a:endParaRPr>
          </a:p>
          <a:p>
            <a:pPr algn="just">
              <a:lnSpc>
                <a:spcPct val="150000"/>
              </a:lnSpc>
            </a:pPr>
            <a:r>
              <a:rPr lang="zh-CN" altLang="zh-CN" sz="1600" b="1" kern="100" dirty="0">
                <a:solidFill>
                  <a:schemeClr val="tx1"/>
                </a:solidFill>
                <a:effectLst/>
                <a:latin typeface="+mn-ea"/>
                <a:cs typeface="宋体" panose="02010600030101010101" pitchFamily="2" charset="-122"/>
              </a:rPr>
              <a:t>光圈</a:t>
            </a:r>
            <a:r>
              <a:rPr lang="zh-CN" altLang="zh-CN" sz="1600" kern="100" dirty="0">
                <a:solidFill>
                  <a:schemeClr val="tx1"/>
                </a:solidFill>
                <a:effectLst/>
                <a:latin typeface="+mn-ea"/>
                <a:cs typeface="宋体" panose="02010600030101010101" pitchFamily="2" charset="-122"/>
              </a:rPr>
              <a:t>：设置光圈的大小。“光圈”值越大，景深之外的区域的模糊程度就越高。</a:t>
            </a:r>
            <a:endParaRPr lang="zh-CN" altLang="zh-CN" sz="1600" kern="100" dirty="0">
              <a:solidFill>
                <a:schemeClr val="tx1"/>
              </a:solidFill>
              <a:effectLst/>
              <a:latin typeface="+mn-ea"/>
              <a:cs typeface="Times New Roman" panose="02020603050405020304" pitchFamily="18" charset="0"/>
            </a:endParaRPr>
          </a:p>
          <a:p>
            <a:pPr algn="just">
              <a:lnSpc>
                <a:spcPct val="150000"/>
              </a:lnSpc>
            </a:pPr>
            <a:r>
              <a:rPr lang="zh-CN" altLang="zh-CN" sz="1600" b="1" kern="100" dirty="0">
                <a:solidFill>
                  <a:schemeClr val="tx1"/>
                </a:solidFill>
                <a:effectLst/>
                <a:latin typeface="+mn-ea"/>
                <a:cs typeface="宋体" panose="02010600030101010101" pitchFamily="2" charset="-122"/>
              </a:rPr>
              <a:t>光圈大小</a:t>
            </a:r>
            <a:r>
              <a:rPr lang="zh-CN" altLang="zh-CN" sz="1600" kern="100" dirty="0">
                <a:solidFill>
                  <a:schemeClr val="tx1"/>
                </a:solidFill>
                <a:effectLst/>
                <a:latin typeface="+mn-ea"/>
                <a:cs typeface="宋体" panose="02010600030101010101" pitchFamily="2" charset="-122"/>
              </a:rPr>
              <a:t>：“焦距”与“光圈”的比值，且 “光圈大小”与“焦距”成正比，与“光圈”成反比。</a:t>
            </a:r>
            <a:endParaRPr lang="zh-CN" altLang="zh-CN" sz="1600" kern="100" dirty="0">
              <a:solidFill>
                <a:schemeClr val="tx1"/>
              </a:solidFill>
              <a:effectLst/>
              <a:latin typeface="+mn-ea"/>
              <a:cs typeface="Times New Roman" panose="02020603050405020304" pitchFamily="18" charset="0"/>
            </a:endParaRPr>
          </a:p>
        </p:txBody>
      </p:sp>
      <p:sp>
        <p:nvSpPr>
          <p:cNvPr id="11" name="文本框 10">
            <a:extLst>
              <a:ext uri="{FF2B5EF4-FFF2-40B4-BE49-F238E27FC236}">
                <a16:creationId xmlns:a16="http://schemas.microsoft.com/office/drawing/2014/main" id="{70DDAF2F-6438-244F-7C05-1172774042E8}"/>
              </a:ext>
            </a:extLst>
          </p:cNvPr>
          <p:cNvSpPr txBox="1"/>
          <p:nvPr/>
        </p:nvSpPr>
        <p:spPr>
          <a:xfrm>
            <a:off x="2787236" y="266382"/>
            <a:ext cx="1627369" cy="664862"/>
          </a:xfrm>
          <a:prstGeom prst="rect">
            <a:avLst/>
          </a:prstGeom>
          <a:noFill/>
        </p:spPr>
        <p:txBody>
          <a:bodyPr wrap="none" rtlCol="0">
            <a:spAutoFit/>
          </a:bodyPr>
          <a:lstStyle/>
          <a:p>
            <a:pPr algn="just">
              <a:lnSpc>
                <a:spcPct val="150000"/>
              </a:lnSpc>
            </a:pPr>
            <a:r>
              <a:rPr lang="zh-CN" altLang="en-US"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参数详解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12" name="表格 11">
            <a:extLst>
              <a:ext uri="{FF2B5EF4-FFF2-40B4-BE49-F238E27FC236}">
                <a16:creationId xmlns:a16="http://schemas.microsoft.com/office/drawing/2014/main" id="{61C27915-7FCA-77C2-7812-135865CDA623}"/>
              </a:ext>
            </a:extLst>
          </p:cNvPr>
          <p:cNvGraphicFramePr>
            <a:graphicFrameLocks noGrp="1"/>
          </p:cNvGraphicFramePr>
          <p:nvPr>
            <p:extLst>
              <p:ext uri="{D42A27DB-BD31-4B8C-83A1-F6EECF244321}">
                <p14:modId xmlns:p14="http://schemas.microsoft.com/office/powerpoint/2010/main" val="3837020212"/>
              </p:ext>
            </p:extLst>
          </p:nvPr>
        </p:nvGraphicFramePr>
        <p:xfrm>
          <a:off x="8599167" y="603834"/>
          <a:ext cx="3496598" cy="2560320"/>
        </p:xfrm>
        <a:graphic>
          <a:graphicData uri="http://schemas.openxmlformats.org/drawingml/2006/table">
            <a:tbl>
              <a:tblPr firstRow="1" firstCol="1" bandRow="1">
                <a:tableStyleId>{5C22544A-7EE6-4342-B048-85BDC9FD1C3A}</a:tableStyleId>
              </a:tblPr>
              <a:tblGrid>
                <a:gridCol w="3496598">
                  <a:extLst>
                    <a:ext uri="{9D8B030D-6E8A-4147-A177-3AD203B41FA5}">
                      <a16:colId xmlns:a16="http://schemas.microsoft.com/office/drawing/2014/main" val="3045819208"/>
                    </a:ext>
                  </a:extLst>
                </a:gridCol>
              </a:tblGrid>
              <a:tr h="2449610">
                <a:tc>
                  <a:txBody>
                    <a:bodyPr/>
                    <a:lstStyle/>
                    <a:p>
                      <a:pPr algn="just">
                        <a:lnSpc>
                          <a:spcPct val="150000"/>
                        </a:lnSpc>
                        <a:tabLst>
                          <a:tab pos="4519930" algn="l"/>
                        </a:tabLst>
                      </a:pPr>
                      <a:r>
                        <a:rPr lang="zh-CN" sz="1600" kern="100" dirty="0">
                          <a:effectLst/>
                        </a:rPr>
                        <a:t>技巧小贴士：</a:t>
                      </a:r>
                      <a:endParaRPr lang="zh-CN" sz="1200" kern="100" dirty="0">
                        <a:effectLst/>
                      </a:endParaRPr>
                    </a:p>
                    <a:p>
                      <a:pPr indent="304800" algn="just">
                        <a:lnSpc>
                          <a:spcPct val="150000"/>
                        </a:lnSpc>
                      </a:pPr>
                      <a:r>
                        <a:rPr lang="zh-CN" sz="1600" kern="100" dirty="0">
                          <a:effectLst/>
                        </a:rPr>
                        <a:t>在使用其他三维软件</a:t>
                      </a:r>
                      <a:r>
                        <a:rPr lang="en-US" sz="1600" kern="100" dirty="0">
                          <a:effectLst/>
                        </a:rPr>
                        <a:t>(</a:t>
                      </a:r>
                      <a:r>
                        <a:rPr lang="zh-CN" sz="1600" kern="100" dirty="0">
                          <a:effectLst/>
                        </a:rPr>
                        <a:t>如</a:t>
                      </a:r>
                      <a:r>
                        <a:rPr lang="en-US" sz="1600" kern="100" dirty="0">
                          <a:effectLst/>
                        </a:rPr>
                        <a:t>3DMax</a:t>
                      </a:r>
                      <a:r>
                        <a:rPr lang="zh-CN" sz="1600" kern="100" dirty="0">
                          <a:effectLst/>
                        </a:rPr>
                        <a:t>、</a:t>
                      </a:r>
                      <a:r>
                        <a:rPr lang="en-US" sz="1600" kern="100" dirty="0">
                          <a:effectLst/>
                        </a:rPr>
                        <a:t>Maya</a:t>
                      </a:r>
                      <a:r>
                        <a:rPr lang="zh-CN" sz="1600" kern="100" dirty="0">
                          <a:effectLst/>
                        </a:rPr>
                        <a:t>等）的时，软件中的摄像机会有目标摄像机和自由摄像机之分，但是在</a:t>
                      </a:r>
                      <a:r>
                        <a:rPr lang="en-US" sz="1600" kern="100" dirty="0">
                          <a:effectLst/>
                        </a:rPr>
                        <a:t>After Effects</a:t>
                      </a:r>
                      <a:r>
                        <a:rPr lang="zh-CN" sz="1600" kern="100" dirty="0">
                          <a:effectLst/>
                        </a:rPr>
                        <a:t>中摄像机只有一种，且创建的是目标摄像机，因为它有“目标点”属性，如图</a:t>
                      </a:r>
                      <a:r>
                        <a:rPr lang="en-US" sz="1600" kern="100" dirty="0">
                          <a:effectLst/>
                        </a:rPr>
                        <a:t>8-55</a:t>
                      </a:r>
                      <a:r>
                        <a:rPr lang="zh-CN" sz="1600" kern="100" dirty="0">
                          <a:effectLst/>
                        </a:rPr>
                        <a:t>所示。</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62335140"/>
                  </a:ext>
                </a:extLst>
              </a:tr>
            </a:tbl>
          </a:graphicData>
        </a:graphic>
      </p:graphicFrame>
      <p:pic>
        <p:nvPicPr>
          <p:cNvPr id="20" name="图片 19">
            <a:extLst>
              <a:ext uri="{FF2B5EF4-FFF2-40B4-BE49-F238E27FC236}">
                <a16:creationId xmlns:a16="http://schemas.microsoft.com/office/drawing/2014/main" id="{90E7C163-35AC-0AFB-FDED-BCC9992DF676}"/>
              </a:ext>
            </a:extLst>
          </p:cNvPr>
          <p:cNvPicPr>
            <a:picLocks noChangeAspect="1"/>
          </p:cNvPicPr>
          <p:nvPr/>
        </p:nvPicPr>
        <p:blipFill>
          <a:blip r:embed="rId4"/>
          <a:stretch>
            <a:fillRect/>
          </a:stretch>
        </p:blipFill>
        <p:spPr>
          <a:xfrm>
            <a:off x="8631825" y="3282041"/>
            <a:ext cx="3043104" cy="2743229"/>
          </a:xfrm>
          <a:prstGeom prst="rect">
            <a:avLst/>
          </a:prstGeom>
        </p:spPr>
      </p:pic>
      <p:sp>
        <p:nvSpPr>
          <p:cNvPr id="22" name="文本框 21">
            <a:extLst>
              <a:ext uri="{FF2B5EF4-FFF2-40B4-BE49-F238E27FC236}">
                <a16:creationId xmlns:a16="http://schemas.microsoft.com/office/drawing/2014/main" id="{DFF255B3-8920-D8D6-0501-CF7330E1EF15}"/>
              </a:ext>
            </a:extLst>
          </p:cNvPr>
          <p:cNvSpPr txBox="1"/>
          <p:nvPr/>
        </p:nvSpPr>
        <p:spPr>
          <a:xfrm>
            <a:off x="7099934" y="5940936"/>
            <a:ext cx="6106886" cy="460382"/>
          </a:xfrm>
          <a:prstGeom prst="rect">
            <a:avLst/>
          </a:prstGeom>
          <a:noFill/>
        </p:spPr>
        <p:txBody>
          <a:bodyPr wrap="square">
            <a:spAutoFit/>
          </a:bodyPr>
          <a:lstStyle/>
          <a:p>
            <a:pPr algn="ctr">
              <a:lnSpc>
                <a:spcPct val="150000"/>
              </a:lnSpc>
            </a:pPr>
            <a:r>
              <a:rPr lang="en-US" altLang="zh-CN" sz="1800" kern="100" dirty="0">
                <a:effectLst/>
                <a:latin typeface="宋体" panose="02010600030101010101" pitchFamily="2" charset="-122"/>
                <a:ea typeface="宋体" panose="02010600030101010101" pitchFamily="2" charset="-122"/>
                <a:cs typeface="宋体" panose="02010600030101010101" pitchFamily="2" charset="-122"/>
              </a:rPr>
              <a:t>8-55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89191876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614EF349-5744-354D-DF12-87FFD5784E5F}"/>
              </a:ext>
            </a:extLst>
          </p:cNvPr>
          <p:cNvSpPr/>
          <p:nvPr/>
        </p:nvSpPr>
        <p:spPr>
          <a:xfrm>
            <a:off x="2763960" y="261257"/>
            <a:ext cx="5596269" cy="388619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mn-ea"/>
                <a:cs typeface="宋体" panose="02010600030101010101" pitchFamily="2" charset="-122"/>
              </a:rPr>
              <a:t>在实际操作软件中的摄像机时，需要同时调节摄像机的位置和摄像机目标点的位置才能获得更好的展示效果。如果使用</a:t>
            </a:r>
            <a:r>
              <a:rPr lang="en-US" altLang="zh-CN" sz="1800" kern="100" dirty="0">
                <a:solidFill>
                  <a:schemeClr val="tx1"/>
                </a:solidFill>
                <a:effectLst/>
                <a:latin typeface="+mn-ea"/>
                <a:cs typeface="宋体" panose="02010600030101010101" pitchFamily="2" charset="-122"/>
              </a:rPr>
              <a:t>After Effects</a:t>
            </a:r>
            <a:r>
              <a:rPr lang="zh-CN" altLang="zh-CN" sz="1800" kern="100" dirty="0">
                <a:solidFill>
                  <a:schemeClr val="tx1"/>
                </a:solidFill>
                <a:effectLst/>
                <a:latin typeface="+mn-ea"/>
                <a:cs typeface="宋体" panose="02010600030101010101" pitchFamily="2" charset="-122"/>
              </a:rPr>
              <a:t>中的摄像机跟踪物体在不规则轨迹中运动，如图</a:t>
            </a:r>
            <a:r>
              <a:rPr lang="en-US" altLang="zh-CN" sz="1800" kern="100" dirty="0">
                <a:solidFill>
                  <a:schemeClr val="tx1"/>
                </a:solidFill>
                <a:effectLst/>
                <a:latin typeface="+mn-ea"/>
                <a:cs typeface="宋体" panose="02010600030101010101" pitchFamily="2" charset="-122"/>
              </a:rPr>
              <a:t>8-56</a:t>
            </a:r>
            <a:r>
              <a:rPr lang="zh-CN" altLang="zh-CN" sz="1800" kern="100" dirty="0">
                <a:solidFill>
                  <a:schemeClr val="tx1"/>
                </a:solidFill>
                <a:effectLst/>
                <a:latin typeface="+mn-ea"/>
                <a:cs typeface="宋体" panose="02010600030101010101" pitchFamily="2" charset="-122"/>
              </a:rPr>
              <a:t>所示，如果只使用摄像机位置和摄像机目标点位置来制作关键帧动画，那么将很难让摄像机跟随物体同步运动，难免会出现偏差。此时便是自由摄像机引入的时候，此时可以与带有轨迹的“空对象”建立“父子关系”从而使目标摄像机变成自由摄像机。</a:t>
            </a:r>
            <a:endParaRPr lang="zh-CN" altLang="zh-CN" sz="2400" kern="100" dirty="0">
              <a:solidFill>
                <a:schemeClr val="tx1"/>
              </a:solidFill>
              <a:effectLst/>
              <a:latin typeface="+mn-ea"/>
              <a:cs typeface="Times New Roman" panose="02020603050405020304" pitchFamily="18" charset="0"/>
            </a:endParaRPr>
          </a:p>
        </p:txBody>
      </p:sp>
      <p:sp>
        <p:nvSpPr>
          <p:cNvPr id="3" name="等腰三角形 2">
            <a:extLst>
              <a:ext uri="{FF2B5EF4-FFF2-40B4-BE49-F238E27FC236}">
                <a16:creationId xmlns:a16="http://schemas.microsoft.com/office/drawing/2014/main" id="{9D81C937-F930-A36B-EDBA-F727074D938C}"/>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E311DB01-CC58-9111-EC8C-D42B4626C6F2}"/>
              </a:ext>
            </a:extLst>
          </p:cNvPr>
          <p:cNvGrpSpPr/>
          <p:nvPr/>
        </p:nvGrpSpPr>
        <p:grpSpPr>
          <a:xfrm>
            <a:off x="66240" y="917064"/>
            <a:ext cx="2161837" cy="952234"/>
            <a:chOff x="53900" y="1497840"/>
            <a:chExt cx="2161837" cy="952234"/>
          </a:xfrm>
        </p:grpSpPr>
        <p:sp>
          <p:nvSpPr>
            <p:cNvPr id="5" name="矩形: 圆角 4">
              <a:extLst>
                <a:ext uri="{FF2B5EF4-FFF2-40B4-BE49-F238E27FC236}">
                  <a16:creationId xmlns:a16="http://schemas.microsoft.com/office/drawing/2014/main" id="{FC4B9519-B5B1-9548-5075-C05E8DCDC417}"/>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64F85B9D-0043-F432-FF24-F03BBA96B39C}"/>
                </a:ext>
              </a:extLst>
            </p:cNvPr>
            <p:cNvSpPr txBox="1"/>
            <p:nvPr/>
          </p:nvSpPr>
          <p:spPr>
            <a:xfrm>
              <a:off x="53900" y="1619077"/>
              <a:ext cx="2064281" cy="830997"/>
            </a:xfrm>
            <a:prstGeom prst="rect">
              <a:avLst/>
            </a:prstGeom>
            <a:noFill/>
          </p:spPr>
          <p:txBody>
            <a:bodyPr wrap="square" rtlCol="0">
              <a:spAutoFit/>
            </a:bodyPr>
            <a:lstStyle/>
            <a:p>
              <a:pPr algn="ctr"/>
              <a:r>
                <a:rPr lang="zh-CN" altLang="en-US" sz="2400" b="1" kern="100" dirty="0">
                  <a:solidFill>
                    <a:schemeClr val="bg1"/>
                  </a:solidFill>
                  <a:effectLst/>
                  <a:ea typeface="宋体" panose="02010600030101010101" pitchFamily="2" charset="-122"/>
                  <a:cs typeface="宋体" panose="02010600030101010101" pitchFamily="2" charset="-122"/>
                </a:rPr>
                <a:t>摄像机属性设置</a:t>
              </a:r>
              <a:endParaRPr lang="zh-CN" altLang="en-US" sz="5400" b="1" dirty="0">
                <a:solidFill>
                  <a:schemeClr val="bg1"/>
                </a:solidFill>
              </a:endParaRPr>
            </a:p>
          </p:txBody>
        </p:sp>
      </p:grpSp>
      <p:pic>
        <p:nvPicPr>
          <p:cNvPr id="7" name="图片 6">
            <a:extLst>
              <a:ext uri="{FF2B5EF4-FFF2-40B4-BE49-F238E27FC236}">
                <a16:creationId xmlns:a16="http://schemas.microsoft.com/office/drawing/2014/main" id="{D5B182E3-08E2-54E0-A90B-27D808AADE0E}"/>
              </a:ext>
            </a:extLst>
          </p:cNvPr>
          <p:cNvPicPr>
            <a:picLocks noChangeAspect="1"/>
          </p:cNvPicPr>
          <p:nvPr/>
        </p:nvPicPr>
        <p:blipFill>
          <a:blip r:embed="rId2"/>
          <a:stretch>
            <a:fillRect/>
          </a:stretch>
        </p:blipFill>
        <p:spPr>
          <a:xfrm>
            <a:off x="8673500" y="786482"/>
            <a:ext cx="3320386" cy="2223292"/>
          </a:xfrm>
          <a:prstGeom prst="rect">
            <a:avLst/>
          </a:prstGeom>
        </p:spPr>
      </p:pic>
      <p:sp>
        <p:nvSpPr>
          <p:cNvPr id="9" name="文本框 8">
            <a:extLst>
              <a:ext uri="{FF2B5EF4-FFF2-40B4-BE49-F238E27FC236}">
                <a16:creationId xmlns:a16="http://schemas.microsoft.com/office/drawing/2014/main" id="{47148713-0DC2-5848-E8FF-28594150B17F}"/>
              </a:ext>
            </a:extLst>
          </p:cNvPr>
          <p:cNvSpPr txBox="1"/>
          <p:nvPr/>
        </p:nvSpPr>
        <p:spPr>
          <a:xfrm>
            <a:off x="7234042" y="2971802"/>
            <a:ext cx="6106886"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8-56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矩形: 圆角 9">
            <a:extLst>
              <a:ext uri="{FF2B5EF4-FFF2-40B4-BE49-F238E27FC236}">
                <a16:creationId xmlns:a16="http://schemas.microsoft.com/office/drawing/2014/main" id="{836B6825-60DD-A17E-3566-3E83142ED530}"/>
              </a:ext>
            </a:extLst>
          </p:cNvPr>
          <p:cNvSpPr/>
          <p:nvPr/>
        </p:nvSpPr>
        <p:spPr>
          <a:xfrm>
            <a:off x="2763960" y="4304764"/>
            <a:ext cx="8976283" cy="132579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mn-ea"/>
                <a:cs typeface="宋体" panose="02010600030101010101" pitchFamily="2" charset="-122"/>
              </a:rPr>
              <a:t>新建一个摄像机图层和一个空对象图层，随后将空对象图层添加三维属性，并将摄像机图层设置为空对象图层的子图层，如图</a:t>
            </a:r>
            <a:r>
              <a:rPr lang="en-US" altLang="zh-CN" sz="1800" kern="100" dirty="0">
                <a:solidFill>
                  <a:schemeClr val="tx1"/>
                </a:solidFill>
                <a:effectLst/>
                <a:latin typeface="+mn-ea"/>
                <a:cs typeface="宋体" panose="02010600030101010101" pitchFamily="2" charset="-122"/>
              </a:rPr>
              <a:t>8-57</a:t>
            </a:r>
            <a:r>
              <a:rPr lang="zh-CN" altLang="zh-CN" sz="1800" kern="100" dirty="0">
                <a:solidFill>
                  <a:schemeClr val="tx1"/>
                </a:solidFill>
                <a:effectLst/>
                <a:latin typeface="+mn-ea"/>
                <a:cs typeface="宋体" panose="02010600030101010101" pitchFamily="2" charset="-122"/>
              </a:rPr>
              <a:t>所示，这样就创建了一台自由摄像机。此时只需要调整空对象图层的“位置”和“旋转”属性，就可以控制摄像机的方位。</a:t>
            </a:r>
            <a:endParaRPr lang="zh-CN" altLang="zh-CN" sz="1800" kern="100" dirty="0">
              <a:solidFill>
                <a:schemeClr val="tx1"/>
              </a:solidFill>
              <a:effectLst/>
              <a:latin typeface="+mn-ea"/>
              <a:cs typeface="Times New Roman" panose="02020603050405020304" pitchFamily="18" charset="0"/>
            </a:endParaRPr>
          </a:p>
        </p:txBody>
      </p:sp>
      <p:pic>
        <p:nvPicPr>
          <p:cNvPr id="11" name="图片 10">
            <a:extLst>
              <a:ext uri="{FF2B5EF4-FFF2-40B4-BE49-F238E27FC236}">
                <a16:creationId xmlns:a16="http://schemas.microsoft.com/office/drawing/2014/main" id="{1A93C886-7CC6-C807-289D-E522F49C6EAB}"/>
              </a:ext>
            </a:extLst>
          </p:cNvPr>
          <p:cNvPicPr>
            <a:picLocks noChangeAspect="1"/>
          </p:cNvPicPr>
          <p:nvPr/>
        </p:nvPicPr>
        <p:blipFill>
          <a:blip r:embed="rId3"/>
          <a:stretch>
            <a:fillRect/>
          </a:stretch>
        </p:blipFill>
        <p:spPr>
          <a:xfrm>
            <a:off x="2796617" y="5787870"/>
            <a:ext cx="8796669" cy="525301"/>
          </a:xfrm>
          <a:prstGeom prst="rect">
            <a:avLst/>
          </a:prstGeom>
        </p:spPr>
      </p:pic>
      <p:sp>
        <p:nvSpPr>
          <p:cNvPr id="13" name="文本框 12">
            <a:extLst>
              <a:ext uri="{FF2B5EF4-FFF2-40B4-BE49-F238E27FC236}">
                <a16:creationId xmlns:a16="http://schemas.microsoft.com/office/drawing/2014/main" id="{EDF1FD75-247C-BAD3-D556-C40A9E686987}"/>
              </a:ext>
            </a:extLst>
          </p:cNvPr>
          <p:cNvSpPr txBox="1"/>
          <p:nvPr/>
        </p:nvSpPr>
        <p:spPr>
          <a:xfrm>
            <a:off x="3655307" y="6272951"/>
            <a:ext cx="6678386"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8-57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2435631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8ABA4011-AC7D-D4F8-2C22-645CD1B35381}"/>
              </a:ext>
            </a:extLst>
          </p:cNvPr>
          <p:cNvSpPr/>
          <p:nvPr/>
        </p:nvSpPr>
        <p:spPr>
          <a:xfrm>
            <a:off x="2763960" y="146954"/>
            <a:ext cx="8845654" cy="346165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b="1" kern="100" dirty="0">
                <a:solidFill>
                  <a:schemeClr val="tx1"/>
                </a:solidFill>
                <a:effectLst/>
                <a:latin typeface="+mn-ea"/>
                <a:cs typeface="宋体" panose="02010600030101010101" pitchFamily="2" charset="-122"/>
              </a:rPr>
              <a:t>1.</a:t>
            </a:r>
            <a:r>
              <a:rPr lang="zh-CN" altLang="zh-CN" sz="1800" b="1" kern="100" dirty="0">
                <a:solidFill>
                  <a:schemeClr val="tx1"/>
                </a:solidFill>
                <a:effectLst/>
                <a:latin typeface="+mn-ea"/>
                <a:cs typeface="宋体" panose="02010600030101010101" pitchFamily="2" charset="-122"/>
              </a:rPr>
              <a:t>位置与目标点</a:t>
            </a:r>
            <a:endParaRPr lang="zh-CN" altLang="zh-CN" sz="1800" kern="100" dirty="0">
              <a:solidFill>
                <a:schemeClr val="tx1"/>
              </a:solidFill>
              <a:effectLst/>
              <a:latin typeface="+mn-ea"/>
              <a:cs typeface="Times New Roman" panose="02020603050405020304" pitchFamily="18" charset="0"/>
            </a:endParaRPr>
          </a:p>
          <a:p>
            <a:pPr indent="304800" algn="just">
              <a:lnSpc>
                <a:spcPct val="150000"/>
              </a:lnSpc>
            </a:pPr>
            <a:r>
              <a:rPr lang="zh-CN" altLang="zh-CN" sz="1800" kern="100" dirty="0">
                <a:solidFill>
                  <a:schemeClr val="tx1"/>
                </a:solidFill>
                <a:effectLst/>
                <a:latin typeface="+mn-ea"/>
                <a:cs typeface="宋体" panose="02010600030101010101" pitchFamily="2" charset="-122"/>
              </a:rPr>
              <a:t>在摄像机图层中，可以通过调节“位置”和“目标点”属性来设置摄像机的拍摄目标与拍摄范围。在移动摄像机时，除了调节参数以及移动坐标轴以外，还可以通过拖拽其图标的方法来移动。另外摄像机的“目标点”主要起到定位摄像机的作用，使其照射的主体确定。在默认情况下“目标点”的位置在合成的中央，同样可以使用上述方法调节目标点的位置。</a:t>
            </a:r>
            <a:endParaRPr lang="zh-CN" altLang="zh-CN" sz="1800" kern="100" dirty="0">
              <a:solidFill>
                <a:schemeClr val="tx1"/>
              </a:solidFill>
              <a:effectLst/>
              <a:latin typeface="+mn-ea"/>
              <a:cs typeface="Times New Roman" panose="02020603050405020304" pitchFamily="18" charset="0"/>
            </a:endParaRPr>
          </a:p>
          <a:p>
            <a:r>
              <a:rPr lang="zh-CN" altLang="zh-CN" sz="1800" kern="100" dirty="0">
                <a:solidFill>
                  <a:schemeClr val="tx1"/>
                </a:solidFill>
                <a:effectLst/>
                <a:latin typeface="+mn-ea"/>
                <a:cs typeface="宋体" panose="02010600030101010101" pitchFamily="2" charset="-122"/>
              </a:rPr>
              <a:t>在使用“选取工具”移动摄像机时，不仅摄像机会改变位置，此时目标点也会随之发生移动；如果只想改变摄像机位置且保持目标点位置不变，可以在使用“选取工具”时按住</a:t>
            </a:r>
            <a:r>
              <a:rPr lang="en-US" altLang="zh-CN" sz="1800" kern="100" dirty="0">
                <a:solidFill>
                  <a:schemeClr val="tx1"/>
                </a:solidFill>
                <a:effectLst/>
                <a:latin typeface="+mn-ea"/>
                <a:cs typeface="宋体" panose="02010600030101010101" pitchFamily="2" charset="-122"/>
              </a:rPr>
              <a:t>Ctrl</a:t>
            </a:r>
            <a:r>
              <a:rPr lang="zh-CN" altLang="zh-CN" sz="1800" kern="100" dirty="0">
                <a:solidFill>
                  <a:schemeClr val="tx1"/>
                </a:solidFill>
                <a:effectLst/>
                <a:latin typeface="+mn-ea"/>
                <a:cs typeface="宋体" panose="02010600030101010101" pitchFamily="2" charset="-122"/>
              </a:rPr>
              <a:t>键，此时将指挥移动摄像机而不会移动目标点。</a:t>
            </a:r>
            <a:endParaRPr lang="zh-CN" altLang="zh-CN" sz="2400" kern="100" dirty="0">
              <a:solidFill>
                <a:schemeClr val="tx1"/>
              </a:solidFill>
              <a:effectLst/>
              <a:latin typeface="+mn-ea"/>
              <a:cs typeface="Times New Roman" panose="02020603050405020304" pitchFamily="18" charset="0"/>
            </a:endParaRPr>
          </a:p>
        </p:txBody>
      </p:sp>
      <p:sp>
        <p:nvSpPr>
          <p:cNvPr id="7" name="等腰三角形 6">
            <a:extLst>
              <a:ext uri="{FF2B5EF4-FFF2-40B4-BE49-F238E27FC236}">
                <a16:creationId xmlns:a16="http://schemas.microsoft.com/office/drawing/2014/main" id="{5CAE368C-E6DA-B3E1-9738-A3F2948CB43E}"/>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9DD05241-158A-50CC-D253-E1C504BA2C3E}"/>
              </a:ext>
            </a:extLst>
          </p:cNvPr>
          <p:cNvGrpSpPr/>
          <p:nvPr/>
        </p:nvGrpSpPr>
        <p:grpSpPr>
          <a:xfrm>
            <a:off x="66240" y="917064"/>
            <a:ext cx="2161837" cy="952234"/>
            <a:chOff x="53900" y="1497840"/>
            <a:chExt cx="2161837" cy="952234"/>
          </a:xfrm>
        </p:grpSpPr>
        <p:sp>
          <p:nvSpPr>
            <p:cNvPr id="22" name="矩形: 圆角 21">
              <a:extLst>
                <a:ext uri="{FF2B5EF4-FFF2-40B4-BE49-F238E27FC236}">
                  <a16:creationId xmlns:a16="http://schemas.microsoft.com/office/drawing/2014/main" id="{C3ECD45E-87C3-1D4E-8273-1968632F1EB6}"/>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3F21A7BB-718B-81D2-C9DE-2E1D2425DFC8}"/>
                </a:ext>
              </a:extLst>
            </p:cNvPr>
            <p:cNvSpPr txBox="1"/>
            <p:nvPr/>
          </p:nvSpPr>
          <p:spPr>
            <a:xfrm>
              <a:off x="53900" y="1619077"/>
              <a:ext cx="2064281" cy="830997"/>
            </a:xfrm>
            <a:prstGeom prst="rect">
              <a:avLst/>
            </a:prstGeom>
            <a:noFill/>
          </p:spPr>
          <p:txBody>
            <a:bodyPr wrap="square" rtlCol="0">
              <a:spAutoFit/>
            </a:bodyPr>
            <a:lstStyle/>
            <a:p>
              <a:pPr algn="ctr"/>
              <a:r>
                <a:rPr lang="zh-CN" altLang="en-US" sz="2400" b="1" kern="100" dirty="0">
                  <a:solidFill>
                    <a:schemeClr val="bg1"/>
                  </a:solidFill>
                  <a:effectLst/>
                  <a:ea typeface="宋体" panose="02010600030101010101" pitchFamily="2" charset="-122"/>
                  <a:cs typeface="宋体" panose="02010600030101010101" pitchFamily="2" charset="-122"/>
                </a:rPr>
                <a:t>摄像机</a:t>
              </a:r>
              <a:r>
                <a:rPr lang="zh-CN" altLang="en-US" sz="2400" b="1" kern="100" dirty="0">
                  <a:solidFill>
                    <a:schemeClr val="bg1"/>
                  </a:solidFill>
                  <a:ea typeface="宋体" panose="02010600030101010101" pitchFamily="2" charset="-122"/>
                  <a:cs typeface="宋体" panose="02010600030101010101" pitchFamily="2" charset="-122"/>
                </a:rPr>
                <a:t>的基本控制</a:t>
              </a:r>
              <a:endParaRPr lang="zh-CN" altLang="en-US" sz="5400" b="1" dirty="0">
                <a:solidFill>
                  <a:schemeClr val="bg1"/>
                </a:solidFill>
              </a:endParaRPr>
            </a:p>
          </p:txBody>
        </p:sp>
      </p:grpSp>
      <p:sp>
        <p:nvSpPr>
          <p:cNvPr id="24" name="矩形: 圆角 23">
            <a:extLst>
              <a:ext uri="{FF2B5EF4-FFF2-40B4-BE49-F238E27FC236}">
                <a16:creationId xmlns:a16="http://schemas.microsoft.com/office/drawing/2014/main" id="{3DF105A0-FA10-ECBF-479C-33CBF708227B}"/>
              </a:ext>
            </a:extLst>
          </p:cNvPr>
          <p:cNvSpPr/>
          <p:nvPr/>
        </p:nvSpPr>
        <p:spPr>
          <a:xfrm>
            <a:off x="2646629" y="3690252"/>
            <a:ext cx="9403855" cy="175259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00" b="1" kern="100" dirty="0">
                <a:solidFill>
                  <a:schemeClr val="tx1"/>
                </a:solidFill>
                <a:effectLst/>
                <a:latin typeface="+mn-ea"/>
                <a:cs typeface="宋体" panose="02010600030101010101" pitchFamily="2" charset="-122"/>
              </a:rPr>
              <a:t>2.</a:t>
            </a:r>
            <a:r>
              <a:rPr lang="zh-CN" altLang="zh-CN" sz="1800" b="1" kern="100" dirty="0">
                <a:solidFill>
                  <a:schemeClr val="tx1"/>
                </a:solidFill>
                <a:effectLst/>
                <a:latin typeface="+mn-ea"/>
                <a:cs typeface="宋体" panose="02010600030101010101" pitchFamily="2" charset="-122"/>
              </a:rPr>
              <a:t>摄像机工具组</a:t>
            </a:r>
            <a:endParaRPr lang="zh-CN" altLang="zh-CN" sz="1800" kern="100" dirty="0">
              <a:solidFill>
                <a:schemeClr val="tx1"/>
              </a:solidFill>
              <a:effectLst/>
              <a:latin typeface="+mn-ea"/>
              <a:cs typeface="Times New Roman" panose="02020603050405020304" pitchFamily="18" charset="0"/>
            </a:endParaRPr>
          </a:p>
          <a:p>
            <a:pPr indent="304800" algn="just">
              <a:lnSpc>
                <a:spcPct val="150000"/>
              </a:lnSpc>
            </a:pPr>
            <a:r>
              <a:rPr lang="zh-CN" altLang="zh-CN" sz="1800" kern="100" dirty="0">
                <a:solidFill>
                  <a:schemeClr val="tx1"/>
                </a:solidFill>
                <a:effectLst/>
                <a:latin typeface="+mn-ea"/>
                <a:cs typeface="宋体" panose="02010600030101010101" pitchFamily="2" charset="-122"/>
              </a:rPr>
              <a:t>在</a:t>
            </a:r>
            <a:r>
              <a:rPr lang="en-US" altLang="zh-CN" sz="1800" kern="100" dirty="0">
                <a:solidFill>
                  <a:schemeClr val="tx1"/>
                </a:solidFill>
                <a:effectLst/>
                <a:latin typeface="+mn-ea"/>
                <a:cs typeface="宋体" panose="02010600030101010101" pitchFamily="2" charset="-122"/>
              </a:rPr>
              <a:t>After Effects</a:t>
            </a:r>
            <a:r>
              <a:rPr lang="zh-CN" altLang="zh-CN" sz="1800" kern="100" dirty="0">
                <a:solidFill>
                  <a:schemeClr val="tx1"/>
                </a:solidFill>
                <a:effectLst/>
                <a:latin typeface="+mn-ea"/>
                <a:cs typeface="宋体" panose="02010600030101010101" pitchFamily="2" charset="-122"/>
              </a:rPr>
              <a:t>中使用摄像机进行制作时，同时还有</a:t>
            </a:r>
            <a:r>
              <a:rPr lang="en-US" altLang="zh-CN" sz="1800" kern="100" dirty="0">
                <a:solidFill>
                  <a:schemeClr val="tx1"/>
                </a:solidFill>
                <a:effectLst/>
                <a:latin typeface="+mn-ea"/>
                <a:cs typeface="宋体" panose="02010600030101010101" pitchFamily="2" charset="-122"/>
              </a:rPr>
              <a:t>3</a:t>
            </a:r>
            <a:r>
              <a:rPr lang="zh-CN" altLang="zh-CN" sz="1800" kern="100" dirty="0">
                <a:solidFill>
                  <a:schemeClr val="tx1"/>
                </a:solidFill>
                <a:effectLst/>
                <a:latin typeface="+mn-ea"/>
                <a:cs typeface="宋体" panose="02010600030101010101" pitchFamily="2" charset="-122"/>
              </a:rPr>
              <a:t>种摄像机工具提供使用，如图</a:t>
            </a:r>
            <a:r>
              <a:rPr lang="en-US" altLang="zh-CN" sz="1800" kern="100" dirty="0">
                <a:solidFill>
                  <a:schemeClr val="tx1"/>
                </a:solidFill>
                <a:effectLst/>
                <a:latin typeface="+mn-ea"/>
                <a:cs typeface="宋体" panose="02010600030101010101" pitchFamily="2" charset="-122"/>
              </a:rPr>
              <a:t>8-58</a:t>
            </a:r>
            <a:r>
              <a:rPr lang="zh-CN" altLang="zh-CN" sz="1800" kern="100" dirty="0">
                <a:solidFill>
                  <a:schemeClr val="tx1"/>
                </a:solidFill>
                <a:effectLst/>
                <a:latin typeface="+mn-ea"/>
                <a:cs typeface="宋体" panose="02010600030101010101" pitchFamily="2" charset="-122"/>
              </a:rPr>
              <a:t>所示。需要说明的是，只有在合成中有三维图层和三维摄像机时，摄像机移动工具才能起作用。</a:t>
            </a:r>
            <a:endParaRPr lang="zh-CN" altLang="zh-CN" sz="1800" kern="100" dirty="0">
              <a:solidFill>
                <a:schemeClr val="tx1"/>
              </a:solidFill>
              <a:effectLst/>
              <a:latin typeface="+mn-ea"/>
              <a:cs typeface="Times New Roman" panose="02020603050405020304" pitchFamily="18" charset="0"/>
            </a:endParaRPr>
          </a:p>
        </p:txBody>
      </p:sp>
      <p:pic>
        <p:nvPicPr>
          <p:cNvPr id="25" name="图片 24">
            <a:extLst>
              <a:ext uri="{FF2B5EF4-FFF2-40B4-BE49-F238E27FC236}">
                <a16:creationId xmlns:a16="http://schemas.microsoft.com/office/drawing/2014/main" id="{A5B14A32-62D1-E7A3-AD84-0A111F5D55D2}"/>
              </a:ext>
            </a:extLst>
          </p:cNvPr>
          <p:cNvPicPr>
            <a:picLocks noChangeAspect="1"/>
          </p:cNvPicPr>
          <p:nvPr/>
        </p:nvPicPr>
        <p:blipFill>
          <a:blip r:embed="rId3"/>
          <a:stretch>
            <a:fillRect/>
          </a:stretch>
        </p:blipFill>
        <p:spPr>
          <a:xfrm>
            <a:off x="2646628" y="5524491"/>
            <a:ext cx="9130841" cy="892637"/>
          </a:xfrm>
          <a:prstGeom prst="rect">
            <a:avLst/>
          </a:prstGeom>
        </p:spPr>
      </p:pic>
      <p:sp>
        <p:nvSpPr>
          <p:cNvPr id="27" name="文本框 26">
            <a:extLst>
              <a:ext uri="{FF2B5EF4-FFF2-40B4-BE49-F238E27FC236}">
                <a16:creationId xmlns:a16="http://schemas.microsoft.com/office/drawing/2014/main" id="{2337F9A9-F50C-D9AC-8406-D6290D56F8D4}"/>
              </a:ext>
            </a:extLst>
          </p:cNvPr>
          <p:cNvSpPr txBox="1"/>
          <p:nvPr/>
        </p:nvSpPr>
        <p:spPr>
          <a:xfrm>
            <a:off x="4295113" y="6268577"/>
            <a:ext cx="6106886"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8-58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6926046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1</a:t>
            </a:r>
            <a:endParaRPr lang="zh-CN" altLang="en-US" sz="2400" b="1" dirty="0">
              <a:solidFill>
                <a:schemeClr val="bg1"/>
              </a:solidFill>
            </a:endParaRPr>
          </a:p>
        </p:txBody>
      </p:sp>
      <p:sp>
        <p:nvSpPr>
          <p:cNvPr id="49" name="文本框 48"/>
          <p:cNvSpPr txBox="1"/>
          <p:nvPr/>
        </p:nvSpPr>
        <p:spPr>
          <a:xfrm>
            <a:off x="3849231" y="3013502"/>
            <a:ext cx="4493538" cy="830997"/>
          </a:xfrm>
          <a:prstGeom prst="rect">
            <a:avLst/>
          </a:prstGeom>
          <a:noFill/>
        </p:spPr>
        <p:txBody>
          <a:bodyPr wrap="none" rtlCol="0">
            <a:spAutoFit/>
          </a:bodyPr>
          <a:lstStyle/>
          <a:p>
            <a:pPr algn="ctr"/>
            <a:r>
              <a:rPr lang="zh-CN" altLang="en-US" sz="4800" b="1" dirty="0">
                <a:solidFill>
                  <a:schemeClr val="bg1"/>
                </a:solidFill>
              </a:rPr>
              <a:t>三维空间的属性</a:t>
            </a:r>
          </a:p>
        </p:txBody>
      </p:sp>
      <p:sp>
        <p:nvSpPr>
          <p:cNvPr id="53" name="test_90790"/>
          <p:cNvSpPr/>
          <p:nvPr/>
        </p:nvSpPr>
        <p:spPr>
          <a:xfrm>
            <a:off x="5910565" y="4135899"/>
            <a:ext cx="370870" cy="480263"/>
          </a:xfrm>
          <a:custGeom>
            <a:avLst/>
            <a:gdLst>
              <a:gd name="connsiteX0" fmla="*/ 198712 w 469613"/>
              <a:gd name="connsiteY0" fmla="*/ 491417 h 608132"/>
              <a:gd name="connsiteX1" fmla="*/ 371809 w 469613"/>
              <a:gd name="connsiteY1" fmla="*/ 491417 h 608132"/>
              <a:gd name="connsiteX2" fmla="*/ 371809 w 469613"/>
              <a:gd name="connsiteY2" fmla="*/ 514068 h 608132"/>
              <a:gd name="connsiteX3" fmla="*/ 198712 w 469613"/>
              <a:gd name="connsiteY3" fmla="*/ 514068 h 608132"/>
              <a:gd name="connsiteX4" fmla="*/ 106118 w 469613"/>
              <a:gd name="connsiteY4" fmla="*/ 453480 h 608132"/>
              <a:gd name="connsiteX5" fmla="*/ 106118 w 469613"/>
              <a:gd name="connsiteY5" fmla="*/ 491461 h 608132"/>
              <a:gd name="connsiteX6" fmla="*/ 144037 w 469613"/>
              <a:gd name="connsiteY6" fmla="*/ 491461 h 608132"/>
              <a:gd name="connsiteX7" fmla="*/ 144037 w 469613"/>
              <a:gd name="connsiteY7" fmla="*/ 453480 h 608132"/>
              <a:gd name="connsiteX8" fmla="*/ 83479 w 469613"/>
              <a:gd name="connsiteY8" fmla="*/ 430872 h 608132"/>
              <a:gd name="connsiteX9" fmla="*/ 166676 w 469613"/>
              <a:gd name="connsiteY9" fmla="*/ 430872 h 608132"/>
              <a:gd name="connsiteX10" fmla="*/ 166676 w 469613"/>
              <a:gd name="connsiteY10" fmla="*/ 514069 h 608132"/>
              <a:gd name="connsiteX11" fmla="*/ 83479 w 469613"/>
              <a:gd name="connsiteY11" fmla="*/ 514069 h 608132"/>
              <a:gd name="connsiteX12" fmla="*/ 198712 w 469613"/>
              <a:gd name="connsiteY12" fmla="*/ 379077 h 608132"/>
              <a:gd name="connsiteX13" fmla="*/ 371809 w 469613"/>
              <a:gd name="connsiteY13" fmla="*/ 379077 h 608132"/>
              <a:gd name="connsiteX14" fmla="*/ 371809 w 469613"/>
              <a:gd name="connsiteY14" fmla="*/ 401728 h 608132"/>
              <a:gd name="connsiteX15" fmla="*/ 198712 w 469613"/>
              <a:gd name="connsiteY15" fmla="*/ 401728 h 608132"/>
              <a:gd name="connsiteX16" fmla="*/ 106118 w 469613"/>
              <a:gd name="connsiteY16" fmla="*/ 341222 h 608132"/>
              <a:gd name="connsiteX17" fmla="*/ 106118 w 469613"/>
              <a:gd name="connsiteY17" fmla="*/ 379109 h 608132"/>
              <a:gd name="connsiteX18" fmla="*/ 144037 w 469613"/>
              <a:gd name="connsiteY18" fmla="*/ 379109 h 608132"/>
              <a:gd name="connsiteX19" fmla="*/ 144037 w 469613"/>
              <a:gd name="connsiteY19" fmla="*/ 341222 h 608132"/>
              <a:gd name="connsiteX20" fmla="*/ 83479 w 469613"/>
              <a:gd name="connsiteY20" fmla="*/ 318602 h 608132"/>
              <a:gd name="connsiteX21" fmla="*/ 166676 w 469613"/>
              <a:gd name="connsiteY21" fmla="*/ 318602 h 608132"/>
              <a:gd name="connsiteX22" fmla="*/ 166676 w 469613"/>
              <a:gd name="connsiteY22" fmla="*/ 401728 h 608132"/>
              <a:gd name="connsiteX23" fmla="*/ 83479 w 469613"/>
              <a:gd name="connsiteY23" fmla="*/ 401728 h 608132"/>
              <a:gd name="connsiteX24" fmla="*/ 198712 w 469613"/>
              <a:gd name="connsiteY24" fmla="*/ 266878 h 608132"/>
              <a:gd name="connsiteX25" fmla="*/ 371809 w 469613"/>
              <a:gd name="connsiteY25" fmla="*/ 266878 h 608132"/>
              <a:gd name="connsiteX26" fmla="*/ 371809 w 469613"/>
              <a:gd name="connsiteY26" fmla="*/ 289459 h 608132"/>
              <a:gd name="connsiteX27" fmla="*/ 198712 w 469613"/>
              <a:gd name="connsiteY27" fmla="*/ 289459 h 608132"/>
              <a:gd name="connsiteX28" fmla="*/ 106118 w 469613"/>
              <a:gd name="connsiteY28" fmla="*/ 228870 h 608132"/>
              <a:gd name="connsiteX29" fmla="*/ 106118 w 469613"/>
              <a:gd name="connsiteY29" fmla="*/ 266851 h 608132"/>
              <a:gd name="connsiteX30" fmla="*/ 144037 w 469613"/>
              <a:gd name="connsiteY30" fmla="*/ 266851 h 608132"/>
              <a:gd name="connsiteX31" fmla="*/ 144037 w 469613"/>
              <a:gd name="connsiteY31" fmla="*/ 228870 h 608132"/>
              <a:gd name="connsiteX32" fmla="*/ 83479 w 469613"/>
              <a:gd name="connsiteY32" fmla="*/ 206262 h 608132"/>
              <a:gd name="connsiteX33" fmla="*/ 166676 w 469613"/>
              <a:gd name="connsiteY33" fmla="*/ 206262 h 608132"/>
              <a:gd name="connsiteX34" fmla="*/ 166676 w 469613"/>
              <a:gd name="connsiteY34" fmla="*/ 289459 h 608132"/>
              <a:gd name="connsiteX35" fmla="*/ 83479 w 469613"/>
              <a:gd name="connsiteY35" fmla="*/ 289459 h 608132"/>
              <a:gd name="connsiteX36" fmla="*/ 198712 w 469613"/>
              <a:gd name="connsiteY36" fmla="*/ 154609 h 608132"/>
              <a:gd name="connsiteX37" fmla="*/ 371809 w 469613"/>
              <a:gd name="connsiteY37" fmla="*/ 154609 h 608132"/>
              <a:gd name="connsiteX38" fmla="*/ 371809 w 469613"/>
              <a:gd name="connsiteY38" fmla="*/ 177260 h 608132"/>
              <a:gd name="connsiteX39" fmla="*/ 198712 w 469613"/>
              <a:gd name="connsiteY39" fmla="*/ 177260 h 608132"/>
              <a:gd name="connsiteX40" fmla="*/ 106118 w 469613"/>
              <a:gd name="connsiteY40" fmla="*/ 116672 h 608132"/>
              <a:gd name="connsiteX41" fmla="*/ 106118 w 469613"/>
              <a:gd name="connsiteY41" fmla="*/ 154653 h 608132"/>
              <a:gd name="connsiteX42" fmla="*/ 144037 w 469613"/>
              <a:gd name="connsiteY42" fmla="*/ 154653 h 608132"/>
              <a:gd name="connsiteX43" fmla="*/ 144037 w 469613"/>
              <a:gd name="connsiteY43" fmla="*/ 116672 h 608132"/>
              <a:gd name="connsiteX44" fmla="*/ 83479 w 469613"/>
              <a:gd name="connsiteY44" fmla="*/ 94064 h 608132"/>
              <a:gd name="connsiteX45" fmla="*/ 166676 w 469613"/>
              <a:gd name="connsiteY45" fmla="*/ 94064 h 608132"/>
              <a:gd name="connsiteX46" fmla="*/ 166676 w 469613"/>
              <a:gd name="connsiteY46" fmla="*/ 177261 h 608132"/>
              <a:gd name="connsiteX47" fmla="*/ 83479 w 469613"/>
              <a:gd name="connsiteY47" fmla="*/ 177261 h 608132"/>
              <a:gd name="connsiteX48" fmla="*/ 355493 w 469613"/>
              <a:gd name="connsiteY48" fmla="*/ 38545 h 608132"/>
              <a:gd name="connsiteX49" fmla="*/ 355493 w 469613"/>
              <a:gd name="connsiteY49" fmla="*/ 114053 h 608132"/>
              <a:gd name="connsiteX50" fmla="*/ 431007 w 469613"/>
              <a:gd name="connsiteY50" fmla="*/ 114053 h 608132"/>
              <a:gd name="connsiteX51" fmla="*/ 22643 w 469613"/>
              <a:gd name="connsiteY51" fmla="*/ 22607 h 608132"/>
              <a:gd name="connsiteX52" fmla="*/ 22643 w 469613"/>
              <a:gd name="connsiteY52" fmla="*/ 585525 h 608132"/>
              <a:gd name="connsiteX53" fmla="*/ 446970 w 469613"/>
              <a:gd name="connsiteY53" fmla="*/ 585525 h 608132"/>
              <a:gd name="connsiteX54" fmla="*/ 446970 w 469613"/>
              <a:gd name="connsiteY54" fmla="*/ 136660 h 608132"/>
              <a:gd name="connsiteX55" fmla="*/ 332850 w 469613"/>
              <a:gd name="connsiteY55" fmla="*/ 136660 h 608132"/>
              <a:gd name="connsiteX56" fmla="*/ 332850 w 469613"/>
              <a:gd name="connsiteY56" fmla="*/ 22607 h 608132"/>
              <a:gd name="connsiteX57" fmla="*/ 0 w 469613"/>
              <a:gd name="connsiteY57" fmla="*/ 0 h 608132"/>
              <a:gd name="connsiteX58" fmla="*/ 348813 w 469613"/>
              <a:gd name="connsiteY58" fmla="*/ 0 h 608132"/>
              <a:gd name="connsiteX59" fmla="*/ 469613 w 469613"/>
              <a:gd name="connsiteY59" fmla="*/ 120609 h 608132"/>
              <a:gd name="connsiteX60" fmla="*/ 469613 w 469613"/>
              <a:gd name="connsiteY60" fmla="*/ 608132 h 608132"/>
              <a:gd name="connsiteX61" fmla="*/ 0 w 469613"/>
              <a:gd name="connsiteY61" fmla="*/ 608132 h 60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69613" h="608132">
                <a:moveTo>
                  <a:pt x="198712" y="491417"/>
                </a:moveTo>
                <a:lnTo>
                  <a:pt x="371809" y="491417"/>
                </a:lnTo>
                <a:lnTo>
                  <a:pt x="371809" y="514068"/>
                </a:lnTo>
                <a:lnTo>
                  <a:pt x="198712" y="514068"/>
                </a:lnTo>
                <a:close/>
                <a:moveTo>
                  <a:pt x="106118" y="453480"/>
                </a:moveTo>
                <a:lnTo>
                  <a:pt x="106118" y="491461"/>
                </a:lnTo>
                <a:lnTo>
                  <a:pt x="144037" y="491461"/>
                </a:lnTo>
                <a:lnTo>
                  <a:pt x="144037" y="453480"/>
                </a:lnTo>
                <a:close/>
                <a:moveTo>
                  <a:pt x="83479" y="430872"/>
                </a:moveTo>
                <a:lnTo>
                  <a:pt x="166676" y="430872"/>
                </a:lnTo>
                <a:lnTo>
                  <a:pt x="166676" y="514069"/>
                </a:lnTo>
                <a:lnTo>
                  <a:pt x="83479" y="514069"/>
                </a:lnTo>
                <a:close/>
                <a:moveTo>
                  <a:pt x="198712" y="379077"/>
                </a:moveTo>
                <a:lnTo>
                  <a:pt x="371809" y="379077"/>
                </a:lnTo>
                <a:lnTo>
                  <a:pt x="371809" y="401728"/>
                </a:lnTo>
                <a:lnTo>
                  <a:pt x="198712" y="401728"/>
                </a:lnTo>
                <a:close/>
                <a:moveTo>
                  <a:pt x="106118" y="341222"/>
                </a:moveTo>
                <a:lnTo>
                  <a:pt x="106118" y="379109"/>
                </a:lnTo>
                <a:lnTo>
                  <a:pt x="144037" y="379109"/>
                </a:lnTo>
                <a:lnTo>
                  <a:pt x="144037" y="341222"/>
                </a:lnTo>
                <a:close/>
                <a:moveTo>
                  <a:pt x="83479" y="318602"/>
                </a:moveTo>
                <a:lnTo>
                  <a:pt x="166676" y="318602"/>
                </a:lnTo>
                <a:lnTo>
                  <a:pt x="166676" y="401728"/>
                </a:lnTo>
                <a:lnTo>
                  <a:pt x="83479" y="401728"/>
                </a:lnTo>
                <a:close/>
                <a:moveTo>
                  <a:pt x="198712" y="266878"/>
                </a:moveTo>
                <a:lnTo>
                  <a:pt x="371809" y="266878"/>
                </a:lnTo>
                <a:lnTo>
                  <a:pt x="371809" y="289459"/>
                </a:lnTo>
                <a:lnTo>
                  <a:pt x="198712" y="289459"/>
                </a:lnTo>
                <a:close/>
                <a:moveTo>
                  <a:pt x="106118" y="228870"/>
                </a:moveTo>
                <a:lnTo>
                  <a:pt x="106118" y="266851"/>
                </a:lnTo>
                <a:lnTo>
                  <a:pt x="144037" y="266851"/>
                </a:lnTo>
                <a:lnTo>
                  <a:pt x="144037" y="228870"/>
                </a:lnTo>
                <a:close/>
                <a:moveTo>
                  <a:pt x="83479" y="206262"/>
                </a:moveTo>
                <a:lnTo>
                  <a:pt x="166676" y="206262"/>
                </a:lnTo>
                <a:lnTo>
                  <a:pt x="166676" y="289459"/>
                </a:lnTo>
                <a:lnTo>
                  <a:pt x="83479" y="289459"/>
                </a:lnTo>
                <a:close/>
                <a:moveTo>
                  <a:pt x="198712" y="154609"/>
                </a:moveTo>
                <a:lnTo>
                  <a:pt x="371809" y="154609"/>
                </a:lnTo>
                <a:lnTo>
                  <a:pt x="371809" y="177260"/>
                </a:lnTo>
                <a:lnTo>
                  <a:pt x="198712" y="177260"/>
                </a:lnTo>
                <a:close/>
                <a:moveTo>
                  <a:pt x="106118" y="116672"/>
                </a:moveTo>
                <a:lnTo>
                  <a:pt x="106118" y="154653"/>
                </a:lnTo>
                <a:lnTo>
                  <a:pt x="144037" y="154653"/>
                </a:lnTo>
                <a:lnTo>
                  <a:pt x="144037" y="116672"/>
                </a:lnTo>
                <a:close/>
                <a:moveTo>
                  <a:pt x="83479" y="94064"/>
                </a:moveTo>
                <a:lnTo>
                  <a:pt x="166676" y="94064"/>
                </a:lnTo>
                <a:lnTo>
                  <a:pt x="166676" y="177261"/>
                </a:lnTo>
                <a:lnTo>
                  <a:pt x="83479" y="177261"/>
                </a:lnTo>
                <a:close/>
                <a:moveTo>
                  <a:pt x="355493" y="38545"/>
                </a:moveTo>
                <a:lnTo>
                  <a:pt x="355493" y="114053"/>
                </a:lnTo>
                <a:lnTo>
                  <a:pt x="431007" y="114053"/>
                </a:lnTo>
                <a:close/>
                <a:moveTo>
                  <a:pt x="22643" y="22607"/>
                </a:moveTo>
                <a:lnTo>
                  <a:pt x="22643" y="585525"/>
                </a:lnTo>
                <a:lnTo>
                  <a:pt x="446970" y="585525"/>
                </a:lnTo>
                <a:lnTo>
                  <a:pt x="446970" y="136660"/>
                </a:lnTo>
                <a:lnTo>
                  <a:pt x="332850" y="136660"/>
                </a:lnTo>
                <a:lnTo>
                  <a:pt x="332850" y="22607"/>
                </a:lnTo>
                <a:close/>
                <a:moveTo>
                  <a:pt x="0" y="0"/>
                </a:moveTo>
                <a:lnTo>
                  <a:pt x="348813" y="0"/>
                </a:lnTo>
                <a:lnTo>
                  <a:pt x="469613" y="120609"/>
                </a:lnTo>
                <a:lnTo>
                  <a:pt x="469613" y="608132"/>
                </a:lnTo>
                <a:lnTo>
                  <a:pt x="0" y="6081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a:extLst>
              <a:ext uri="{FF2B5EF4-FFF2-40B4-BE49-F238E27FC236}">
                <a16:creationId xmlns:a16="http://schemas.microsoft.com/office/drawing/2014/main" id="{359BE7A9-78DE-1C0E-9E29-A71F90693E45}"/>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251322EF-0A5B-7492-72E6-D4295126406C}"/>
              </a:ext>
            </a:extLst>
          </p:cNvPr>
          <p:cNvGrpSpPr/>
          <p:nvPr/>
        </p:nvGrpSpPr>
        <p:grpSpPr>
          <a:xfrm>
            <a:off x="66240" y="917064"/>
            <a:ext cx="2161837" cy="952234"/>
            <a:chOff x="53900" y="1497840"/>
            <a:chExt cx="2161837" cy="952234"/>
          </a:xfrm>
        </p:grpSpPr>
        <p:sp>
          <p:nvSpPr>
            <p:cNvPr id="6" name="矩形: 圆角 5">
              <a:extLst>
                <a:ext uri="{FF2B5EF4-FFF2-40B4-BE49-F238E27FC236}">
                  <a16:creationId xmlns:a16="http://schemas.microsoft.com/office/drawing/2014/main" id="{99AB7A99-8C88-6543-6C9D-A7010BC891F4}"/>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5FCA538C-F930-3416-2A4D-59B67B6D24DE}"/>
                </a:ext>
              </a:extLst>
            </p:cNvPr>
            <p:cNvSpPr txBox="1"/>
            <p:nvPr/>
          </p:nvSpPr>
          <p:spPr>
            <a:xfrm>
              <a:off x="53900" y="1619077"/>
              <a:ext cx="2064281" cy="830997"/>
            </a:xfrm>
            <a:prstGeom prst="rect">
              <a:avLst/>
            </a:prstGeom>
            <a:noFill/>
          </p:spPr>
          <p:txBody>
            <a:bodyPr wrap="square" rtlCol="0">
              <a:spAutoFit/>
            </a:bodyPr>
            <a:lstStyle/>
            <a:p>
              <a:pPr algn="ctr"/>
              <a:r>
                <a:rPr lang="zh-CN" altLang="en-US" sz="2400" b="1" kern="100" dirty="0">
                  <a:solidFill>
                    <a:schemeClr val="bg1"/>
                  </a:solidFill>
                  <a:ea typeface="宋体" panose="02010600030101010101" pitchFamily="2" charset="-122"/>
                </a:rPr>
                <a:t>摄像机的基本控制</a:t>
              </a:r>
              <a:endParaRPr lang="zh-CN" altLang="en-US" sz="4000" b="1" dirty="0">
                <a:solidFill>
                  <a:schemeClr val="bg1"/>
                </a:solidFill>
              </a:endParaRPr>
            </a:p>
          </p:txBody>
        </p:sp>
      </p:grpSp>
      <p:sp>
        <p:nvSpPr>
          <p:cNvPr id="23" name="矩形: 圆角 22">
            <a:extLst>
              <a:ext uri="{FF2B5EF4-FFF2-40B4-BE49-F238E27FC236}">
                <a16:creationId xmlns:a16="http://schemas.microsoft.com/office/drawing/2014/main" id="{993620E3-3FC7-61E3-882F-8BCA591B7B79}"/>
              </a:ext>
            </a:extLst>
          </p:cNvPr>
          <p:cNvSpPr/>
          <p:nvPr/>
        </p:nvSpPr>
        <p:spPr>
          <a:xfrm>
            <a:off x="2467017" y="868077"/>
            <a:ext cx="7852641" cy="251193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mn-ea"/>
                <a:cs typeface="宋体" panose="02010600030101010101" pitchFamily="2" charset="-122"/>
              </a:rPr>
              <a:t>绕光标旋转工具</a:t>
            </a:r>
            <a:r>
              <a:rPr lang="zh-CN" altLang="zh-CN" sz="1800" kern="100" dirty="0">
                <a:solidFill>
                  <a:schemeClr val="tx1"/>
                </a:solidFill>
                <a:effectLst/>
                <a:latin typeface="+mn-ea"/>
                <a:cs typeface="宋体" panose="02010600030101010101" pitchFamily="2" charset="-122"/>
              </a:rPr>
              <a:t>：控制摄像机以鼠标单击的地方为中心进行旋转。</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b="1" kern="100" dirty="0">
                <a:solidFill>
                  <a:schemeClr val="tx1"/>
                </a:solidFill>
                <a:effectLst/>
                <a:latin typeface="+mn-ea"/>
                <a:cs typeface="宋体" panose="02010600030101010101" pitchFamily="2" charset="-122"/>
              </a:rPr>
              <a:t>在光标下移动工具</a:t>
            </a:r>
            <a:r>
              <a:rPr lang="zh-CN" altLang="zh-CN" sz="1800" kern="100" dirty="0">
                <a:solidFill>
                  <a:schemeClr val="tx1"/>
                </a:solidFill>
                <a:effectLst/>
                <a:latin typeface="+mn-ea"/>
                <a:cs typeface="宋体" panose="02010600030101010101" pitchFamily="2" charset="-122"/>
              </a:rPr>
              <a:t>：控制摄像机以鼠标单击的地方为原点进行平移。</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b="1" kern="100" dirty="0">
                <a:solidFill>
                  <a:schemeClr val="tx1"/>
                </a:solidFill>
                <a:effectLst/>
                <a:latin typeface="+mn-ea"/>
                <a:cs typeface="宋体" panose="02010600030101010101" pitchFamily="2" charset="-122"/>
              </a:rPr>
              <a:t>向光标方向推拉镜头工具</a:t>
            </a:r>
            <a:r>
              <a:rPr lang="zh-CN" altLang="zh-CN" sz="1800" kern="100" dirty="0">
                <a:solidFill>
                  <a:schemeClr val="tx1"/>
                </a:solidFill>
                <a:effectLst/>
                <a:latin typeface="+mn-ea"/>
                <a:cs typeface="宋体" panose="02010600030101010101" pitchFamily="2" charset="-122"/>
              </a:rPr>
              <a:t>：控制摄像机以鼠标单击的地方为目标进行推拉。</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en-US" altLang="zh-CN" sz="1800" b="1" kern="100" dirty="0">
                <a:solidFill>
                  <a:schemeClr val="tx1"/>
                </a:solidFill>
                <a:effectLst/>
                <a:latin typeface="+mn-ea"/>
                <a:cs typeface="宋体" panose="02010600030101010101" pitchFamily="2" charset="-122"/>
              </a:rPr>
              <a:t>3.</a:t>
            </a:r>
            <a:r>
              <a:rPr lang="zh-CN" altLang="zh-CN" sz="1800" b="1" kern="100" dirty="0">
                <a:solidFill>
                  <a:schemeClr val="tx1"/>
                </a:solidFill>
                <a:effectLst/>
                <a:latin typeface="+mn-ea"/>
                <a:cs typeface="宋体" panose="02010600030101010101" pitchFamily="2" charset="-122"/>
              </a:rPr>
              <a:t>自动定向</a:t>
            </a:r>
            <a:endParaRPr lang="zh-CN" altLang="zh-CN" sz="1800" kern="100" dirty="0">
              <a:solidFill>
                <a:schemeClr val="tx1"/>
              </a:solidFill>
              <a:effectLst/>
              <a:latin typeface="+mn-ea"/>
              <a:cs typeface="Times New Roman" panose="02020603050405020304" pitchFamily="18" charset="0"/>
            </a:endParaRPr>
          </a:p>
          <a:p>
            <a:pPr indent="304800" algn="just">
              <a:lnSpc>
                <a:spcPct val="150000"/>
              </a:lnSpc>
            </a:pPr>
            <a:r>
              <a:rPr lang="zh-CN" altLang="zh-CN" sz="1800" kern="100" dirty="0">
                <a:solidFill>
                  <a:schemeClr val="tx1"/>
                </a:solidFill>
                <a:effectLst/>
                <a:latin typeface="+mn-ea"/>
                <a:cs typeface="宋体" panose="02010600030101010101" pitchFamily="2" charset="-122"/>
              </a:rPr>
              <a:t>在二维图层中，还有个名为“自动定向”的功能，此功能可以使图层在运动过程中始终保持朝向运动的路径，如图</a:t>
            </a:r>
            <a:r>
              <a:rPr lang="en-US" altLang="zh-CN" sz="1800" kern="100" dirty="0">
                <a:solidFill>
                  <a:schemeClr val="tx1"/>
                </a:solidFill>
                <a:effectLst/>
                <a:latin typeface="+mn-ea"/>
                <a:cs typeface="宋体" panose="02010600030101010101" pitchFamily="2" charset="-122"/>
              </a:rPr>
              <a:t>8-59</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sp>
        <p:nvSpPr>
          <p:cNvPr id="24" name="文本框 23">
            <a:extLst>
              <a:ext uri="{FF2B5EF4-FFF2-40B4-BE49-F238E27FC236}">
                <a16:creationId xmlns:a16="http://schemas.microsoft.com/office/drawing/2014/main" id="{B28BE625-DB6E-2742-AF15-5EF6FCF5AD80}"/>
              </a:ext>
            </a:extLst>
          </p:cNvPr>
          <p:cNvSpPr txBox="1"/>
          <p:nvPr/>
        </p:nvSpPr>
        <p:spPr>
          <a:xfrm>
            <a:off x="2787237" y="266382"/>
            <a:ext cx="1627369" cy="664862"/>
          </a:xfrm>
          <a:prstGeom prst="rect">
            <a:avLst/>
          </a:prstGeom>
          <a:noFill/>
        </p:spPr>
        <p:txBody>
          <a:bodyPr wrap="none" rtlCol="0">
            <a:spAutoFit/>
          </a:bodyPr>
          <a:lstStyle/>
          <a:p>
            <a:pPr algn="just">
              <a:lnSpc>
                <a:spcPct val="150000"/>
              </a:lnSpc>
            </a:pPr>
            <a:r>
              <a:rPr lang="zh-CN" altLang="en-US"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工具详解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5" name="图片 24">
            <a:extLst>
              <a:ext uri="{FF2B5EF4-FFF2-40B4-BE49-F238E27FC236}">
                <a16:creationId xmlns:a16="http://schemas.microsoft.com/office/drawing/2014/main" id="{DA2ADC6A-DFF4-47EA-1A72-678E6152F85D}"/>
              </a:ext>
            </a:extLst>
          </p:cNvPr>
          <p:cNvPicPr>
            <a:picLocks noChangeAspect="1"/>
          </p:cNvPicPr>
          <p:nvPr/>
        </p:nvPicPr>
        <p:blipFill>
          <a:blip r:embed="rId3"/>
          <a:stretch>
            <a:fillRect/>
          </a:stretch>
        </p:blipFill>
        <p:spPr>
          <a:xfrm>
            <a:off x="2721920" y="3494316"/>
            <a:ext cx="5785263" cy="2892632"/>
          </a:xfrm>
          <a:prstGeom prst="rect">
            <a:avLst/>
          </a:prstGeom>
        </p:spPr>
      </p:pic>
      <p:sp>
        <p:nvSpPr>
          <p:cNvPr id="27" name="文本框 26">
            <a:extLst>
              <a:ext uri="{FF2B5EF4-FFF2-40B4-BE49-F238E27FC236}">
                <a16:creationId xmlns:a16="http://schemas.microsoft.com/office/drawing/2014/main" id="{52869647-DD71-2BF0-0972-A66445D7DC53}"/>
              </a:ext>
            </a:extLst>
          </p:cNvPr>
          <p:cNvSpPr txBox="1"/>
          <p:nvPr/>
        </p:nvSpPr>
        <p:spPr>
          <a:xfrm>
            <a:off x="5927271" y="4710441"/>
            <a:ext cx="6106886"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8-59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06573761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a:extLst>
              <a:ext uri="{FF2B5EF4-FFF2-40B4-BE49-F238E27FC236}">
                <a16:creationId xmlns:a16="http://schemas.microsoft.com/office/drawing/2014/main" id="{9144B2CA-F877-052C-9D80-D9C5A3D732E9}"/>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D1C691FB-46D0-199A-3616-5AE721B7D31C}"/>
              </a:ext>
            </a:extLst>
          </p:cNvPr>
          <p:cNvGrpSpPr/>
          <p:nvPr/>
        </p:nvGrpSpPr>
        <p:grpSpPr>
          <a:xfrm>
            <a:off x="66240" y="917064"/>
            <a:ext cx="2161837" cy="952234"/>
            <a:chOff x="53900" y="1497840"/>
            <a:chExt cx="2161837" cy="952234"/>
          </a:xfrm>
        </p:grpSpPr>
        <p:sp>
          <p:nvSpPr>
            <p:cNvPr id="22" name="矩形: 圆角 21">
              <a:extLst>
                <a:ext uri="{FF2B5EF4-FFF2-40B4-BE49-F238E27FC236}">
                  <a16:creationId xmlns:a16="http://schemas.microsoft.com/office/drawing/2014/main" id="{EF8B09A8-5BCF-3588-0211-A2DD2D5D15CE}"/>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0F9370DA-08D6-A876-C399-0D5F8DA139EE}"/>
                </a:ext>
              </a:extLst>
            </p:cNvPr>
            <p:cNvSpPr txBox="1"/>
            <p:nvPr/>
          </p:nvSpPr>
          <p:spPr>
            <a:xfrm>
              <a:off x="53900" y="1619077"/>
              <a:ext cx="2064281" cy="830997"/>
            </a:xfrm>
            <a:prstGeom prst="rect">
              <a:avLst/>
            </a:prstGeom>
            <a:noFill/>
          </p:spPr>
          <p:txBody>
            <a:bodyPr wrap="square" rtlCol="0">
              <a:spAutoFit/>
            </a:bodyPr>
            <a:lstStyle/>
            <a:p>
              <a:pPr algn="ctr"/>
              <a:r>
                <a:rPr lang="zh-CN" altLang="en-US" sz="2400" b="1" kern="100" dirty="0">
                  <a:solidFill>
                    <a:schemeClr val="bg1"/>
                  </a:solidFill>
                  <a:ea typeface="宋体" panose="02010600030101010101" pitchFamily="2" charset="-122"/>
                </a:rPr>
                <a:t>摄像机的基本控制</a:t>
              </a:r>
              <a:endParaRPr lang="zh-CN" altLang="en-US" sz="4000" b="1" dirty="0">
                <a:solidFill>
                  <a:schemeClr val="bg1"/>
                </a:solidFill>
              </a:endParaRPr>
            </a:p>
          </p:txBody>
        </p:sp>
      </p:grpSp>
      <p:sp>
        <p:nvSpPr>
          <p:cNvPr id="24" name="矩形: 圆角 23">
            <a:extLst>
              <a:ext uri="{FF2B5EF4-FFF2-40B4-BE49-F238E27FC236}">
                <a16:creationId xmlns:a16="http://schemas.microsoft.com/office/drawing/2014/main" id="{67BEAC7F-C168-0B1A-EBCB-5A5261BA7FDB}"/>
              </a:ext>
            </a:extLst>
          </p:cNvPr>
          <p:cNvSpPr/>
          <p:nvPr/>
        </p:nvSpPr>
        <p:spPr>
          <a:xfrm>
            <a:off x="2467017" y="868077"/>
            <a:ext cx="7689354" cy="256092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mn-ea"/>
                <a:cs typeface="宋体" panose="02010600030101010101" pitchFamily="2" charset="-122"/>
              </a:rPr>
              <a:t>而在三维图层中，使用“自动定向”功能不仅可以使三维图层在运动过程中保持路径的方向，还可以使其在运动过程中始终朝向摄像机。</a:t>
            </a:r>
            <a:endParaRPr lang="zh-CN" altLang="zh-CN" sz="1800" kern="100" dirty="0">
              <a:solidFill>
                <a:schemeClr val="tx1"/>
              </a:solidFill>
              <a:effectLst/>
              <a:latin typeface="+mn-ea"/>
              <a:cs typeface="Times New Roman" panose="02020603050405020304" pitchFamily="18" charset="0"/>
            </a:endParaRPr>
          </a:p>
          <a:p>
            <a:pPr indent="304800" algn="just">
              <a:lnSpc>
                <a:spcPct val="150000"/>
              </a:lnSpc>
            </a:pPr>
            <a:r>
              <a:rPr lang="zh-CN" altLang="zh-CN" sz="1800" kern="100" dirty="0">
                <a:solidFill>
                  <a:schemeClr val="tx1"/>
                </a:solidFill>
                <a:effectLst/>
                <a:latin typeface="+mn-ea"/>
                <a:cs typeface="宋体" panose="02010600030101010101" pitchFamily="2" charset="-122"/>
              </a:rPr>
              <a:t>选中需要进行“自动定向”设置的三维图层，随后点击上方“图层”按钮。执行“变换</a:t>
            </a:r>
            <a:r>
              <a:rPr lang="en-US" altLang="zh-CN" sz="1800" kern="100" dirty="0">
                <a:solidFill>
                  <a:schemeClr val="tx1"/>
                </a:solidFill>
                <a:effectLst/>
                <a:latin typeface="+mn-ea"/>
                <a:cs typeface="宋体" panose="02010600030101010101" pitchFamily="2" charset="-122"/>
              </a:rPr>
              <a:t>&gt;</a:t>
            </a:r>
            <a:r>
              <a:rPr lang="zh-CN" altLang="zh-CN" sz="1800" kern="100" dirty="0">
                <a:solidFill>
                  <a:schemeClr val="tx1"/>
                </a:solidFill>
                <a:effectLst/>
                <a:latin typeface="+mn-ea"/>
                <a:cs typeface="宋体" panose="02010600030101010101" pitchFamily="2" charset="-122"/>
              </a:rPr>
              <a:t>自动定向”菜单命令或按快捷键</a:t>
            </a:r>
            <a:r>
              <a:rPr lang="en-US" altLang="zh-CN" sz="1800" kern="100" dirty="0" err="1">
                <a:solidFill>
                  <a:schemeClr val="tx1"/>
                </a:solidFill>
                <a:effectLst/>
                <a:latin typeface="+mn-ea"/>
                <a:cs typeface="宋体" panose="02010600030101010101" pitchFamily="2" charset="-122"/>
              </a:rPr>
              <a:t>Ctrl+Alt+O</a:t>
            </a:r>
            <a:r>
              <a:rPr lang="zh-CN" altLang="zh-CN" sz="1800" kern="100" dirty="0">
                <a:solidFill>
                  <a:schemeClr val="tx1"/>
                </a:solidFill>
                <a:effectLst/>
                <a:latin typeface="+mn-ea"/>
                <a:cs typeface="宋体" panose="02010600030101010101" pitchFamily="2" charset="-122"/>
              </a:rPr>
              <a:t>，打开“自动方向”对话框，随后接着在该对话框中选择“定位于摄像机”选项，即可使三维图层在运动过程中始终朝向摄像机，如图</a:t>
            </a:r>
            <a:r>
              <a:rPr lang="en-US" altLang="zh-CN" sz="1800" kern="100" dirty="0">
                <a:solidFill>
                  <a:schemeClr val="tx1"/>
                </a:solidFill>
                <a:effectLst/>
                <a:latin typeface="+mn-ea"/>
                <a:cs typeface="宋体" panose="02010600030101010101" pitchFamily="2" charset="-122"/>
              </a:rPr>
              <a:t>8-60</a:t>
            </a:r>
            <a:r>
              <a:rPr lang="zh-CN" altLang="zh-CN" sz="1800" kern="100" dirty="0">
                <a:solidFill>
                  <a:schemeClr val="tx1"/>
                </a:solidFill>
                <a:effectLst/>
                <a:latin typeface="+mn-ea"/>
                <a:cs typeface="宋体" panose="02010600030101010101" pitchFamily="2" charset="-122"/>
              </a:rPr>
              <a:t>所示。 </a:t>
            </a:r>
            <a:endParaRPr lang="zh-CN" altLang="zh-CN" sz="1800" kern="100" dirty="0">
              <a:solidFill>
                <a:schemeClr val="tx1"/>
              </a:solidFill>
              <a:effectLst/>
              <a:latin typeface="+mn-ea"/>
              <a:cs typeface="Times New Roman" panose="02020603050405020304" pitchFamily="18" charset="0"/>
            </a:endParaRPr>
          </a:p>
        </p:txBody>
      </p:sp>
      <p:sp>
        <p:nvSpPr>
          <p:cNvPr id="25" name="文本框 24">
            <a:extLst>
              <a:ext uri="{FF2B5EF4-FFF2-40B4-BE49-F238E27FC236}">
                <a16:creationId xmlns:a16="http://schemas.microsoft.com/office/drawing/2014/main" id="{1CF946A4-5810-5CAC-007D-3B626D54DF9C}"/>
              </a:ext>
            </a:extLst>
          </p:cNvPr>
          <p:cNvSpPr txBox="1"/>
          <p:nvPr/>
        </p:nvSpPr>
        <p:spPr>
          <a:xfrm>
            <a:off x="2787237" y="266382"/>
            <a:ext cx="1627369" cy="664862"/>
          </a:xfrm>
          <a:prstGeom prst="rect">
            <a:avLst/>
          </a:prstGeom>
          <a:noFill/>
        </p:spPr>
        <p:txBody>
          <a:bodyPr wrap="none" rtlCol="0">
            <a:spAutoFit/>
          </a:bodyPr>
          <a:lstStyle/>
          <a:p>
            <a:pPr algn="just">
              <a:lnSpc>
                <a:spcPct val="150000"/>
              </a:lnSpc>
            </a:pPr>
            <a:r>
              <a:rPr lang="zh-CN" altLang="en-US"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工具详解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6" name="图片 25">
            <a:extLst>
              <a:ext uri="{FF2B5EF4-FFF2-40B4-BE49-F238E27FC236}">
                <a16:creationId xmlns:a16="http://schemas.microsoft.com/office/drawing/2014/main" id="{96FEC622-1F99-370C-F84A-087042A6E354}"/>
              </a:ext>
            </a:extLst>
          </p:cNvPr>
          <p:cNvPicPr>
            <a:picLocks noChangeAspect="1"/>
          </p:cNvPicPr>
          <p:nvPr/>
        </p:nvPicPr>
        <p:blipFill>
          <a:blip r:embed="rId4"/>
          <a:stretch>
            <a:fillRect/>
          </a:stretch>
        </p:blipFill>
        <p:spPr>
          <a:xfrm>
            <a:off x="2855136" y="3695669"/>
            <a:ext cx="4733871" cy="2895949"/>
          </a:xfrm>
          <a:prstGeom prst="rect">
            <a:avLst/>
          </a:prstGeom>
        </p:spPr>
      </p:pic>
      <p:sp>
        <p:nvSpPr>
          <p:cNvPr id="28" name="文本框 27">
            <a:extLst>
              <a:ext uri="{FF2B5EF4-FFF2-40B4-BE49-F238E27FC236}">
                <a16:creationId xmlns:a16="http://schemas.microsoft.com/office/drawing/2014/main" id="{506F929F-40B3-1B66-42CA-B9315E1F01DE}"/>
              </a:ext>
            </a:extLst>
          </p:cNvPr>
          <p:cNvSpPr txBox="1"/>
          <p:nvPr/>
        </p:nvSpPr>
        <p:spPr>
          <a:xfrm>
            <a:off x="4904015" y="4913452"/>
            <a:ext cx="6106886"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8-60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24033624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a:extLst>
              <a:ext uri="{FF2B5EF4-FFF2-40B4-BE49-F238E27FC236}">
                <a16:creationId xmlns:a16="http://schemas.microsoft.com/office/drawing/2014/main" id="{73BC069A-568D-5185-97CB-C2215853683B}"/>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03C0B462-5C97-A02E-B880-2697F9FD442C}"/>
              </a:ext>
            </a:extLst>
          </p:cNvPr>
          <p:cNvGrpSpPr/>
          <p:nvPr/>
        </p:nvGrpSpPr>
        <p:grpSpPr>
          <a:xfrm>
            <a:off x="66240" y="917064"/>
            <a:ext cx="2161837" cy="952234"/>
            <a:chOff x="53900" y="1497840"/>
            <a:chExt cx="2161837" cy="952234"/>
          </a:xfrm>
        </p:grpSpPr>
        <p:sp>
          <p:nvSpPr>
            <p:cNvPr id="8" name="矩形: 圆角 7">
              <a:extLst>
                <a:ext uri="{FF2B5EF4-FFF2-40B4-BE49-F238E27FC236}">
                  <a16:creationId xmlns:a16="http://schemas.microsoft.com/office/drawing/2014/main" id="{59453E0A-426F-EBB9-F65B-2F8A0B3AFE81}"/>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05E0B08E-B4C8-0EF7-D2FC-58DF19A61B6E}"/>
                </a:ext>
              </a:extLst>
            </p:cNvPr>
            <p:cNvSpPr txBox="1"/>
            <p:nvPr/>
          </p:nvSpPr>
          <p:spPr>
            <a:xfrm>
              <a:off x="53900" y="1619077"/>
              <a:ext cx="2064281" cy="830997"/>
            </a:xfrm>
            <a:prstGeom prst="rect">
              <a:avLst/>
            </a:prstGeom>
            <a:noFill/>
          </p:spPr>
          <p:txBody>
            <a:bodyPr wrap="square" rtlCol="0">
              <a:spAutoFit/>
            </a:bodyPr>
            <a:lstStyle/>
            <a:p>
              <a:pPr algn="ctr"/>
              <a:r>
                <a:rPr lang="zh-CN" altLang="en-US" sz="2400" b="1" kern="100" dirty="0">
                  <a:solidFill>
                    <a:schemeClr val="bg1"/>
                  </a:solidFill>
                  <a:ea typeface="宋体" panose="02010600030101010101" pitchFamily="2" charset="-122"/>
                </a:rPr>
                <a:t>摄像机的基本控制</a:t>
              </a:r>
              <a:endParaRPr lang="zh-CN" altLang="en-US" sz="4000" b="1" dirty="0">
                <a:solidFill>
                  <a:schemeClr val="bg1"/>
                </a:solidFill>
              </a:endParaRPr>
            </a:p>
          </p:txBody>
        </p:sp>
      </p:grpSp>
      <p:sp>
        <p:nvSpPr>
          <p:cNvPr id="22" name="矩形: 圆角 21">
            <a:extLst>
              <a:ext uri="{FF2B5EF4-FFF2-40B4-BE49-F238E27FC236}">
                <a16:creationId xmlns:a16="http://schemas.microsoft.com/office/drawing/2014/main" id="{377A1E46-23F0-0DCE-28FD-585B5A8DBFF1}"/>
              </a:ext>
            </a:extLst>
          </p:cNvPr>
          <p:cNvSpPr/>
          <p:nvPr/>
        </p:nvSpPr>
        <p:spPr>
          <a:xfrm>
            <a:off x="2496250" y="946711"/>
            <a:ext cx="7134183" cy="187512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mn-ea"/>
                <a:cs typeface="宋体" panose="02010600030101010101" pitchFamily="2" charset="-122"/>
              </a:rPr>
              <a:t>关</a:t>
            </a:r>
            <a:r>
              <a:rPr lang="zh-CN" altLang="zh-CN" sz="1800" kern="100" dirty="0">
                <a:solidFill>
                  <a:schemeClr val="tx1"/>
                </a:solidFill>
                <a:effectLst/>
                <a:latin typeface="+mn-ea"/>
                <a:cs typeface="宋体" panose="02010600030101010101" pitchFamily="2" charset="-122"/>
              </a:rPr>
              <a:t>：不使用“自动定向功能。</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b="1" kern="100" dirty="0">
                <a:solidFill>
                  <a:schemeClr val="tx1"/>
                </a:solidFill>
                <a:effectLst/>
                <a:latin typeface="+mn-ea"/>
                <a:cs typeface="宋体" panose="02010600030101010101" pitchFamily="2" charset="-122"/>
              </a:rPr>
              <a:t>沿路径定向</a:t>
            </a:r>
            <a:r>
              <a:rPr lang="zh-CN" altLang="zh-CN" sz="1800" kern="100" dirty="0">
                <a:solidFill>
                  <a:schemeClr val="tx1"/>
                </a:solidFill>
                <a:effectLst/>
                <a:latin typeface="+mn-ea"/>
                <a:cs typeface="宋体" panose="02010600030101010101" pitchFamily="2" charset="-122"/>
              </a:rPr>
              <a:t>：设置三维图层自动朝向运动的路径。</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b="1" kern="100" dirty="0">
                <a:solidFill>
                  <a:schemeClr val="tx1"/>
                </a:solidFill>
                <a:effectLst/>
                <a:latin typeface="+mn-ea"/>
                <a:cs typeface="宋体" panose="02010600030101010101" pitchFamily="2" charset="-122"/>
              </a:rPr>
              <a:t>定位于摄像机</a:t>
            </a:r>
            <a:r>
              <a:rPr lang="zh-CN" altLang="zh-CN" sz="1800" kern="100" dirty="0">
                <a:solidFill>
                  <a:schemeClr val="tx1"/>
                </a:solidFill>
                <a:effectLst/>
                <a:latin typeface="+mn-ea"/>
                <a:cs typeface="宋体" panose="02010600030101010101" pitchFamily="2" charset="-122"/>
              </a:rPr>
              <a:t>：设置三维图层自动朝向摄像机或灯光的目标点，如图</a:t>
            </a:r>
            <a:r>
              <a:rPr lang="en-US" altLang="zh-CN" sz="1800" kern="100" dirty="0">
                <a:solidFill>
                  <a:schemeClr val="tx1"/>
                </a:solidFill>
                <a:effectLst/>
                <a:latin typeface="+mn-ea"/>
                <a:cs typeface="宋体" panose="02010600030101010101" pitchFamily="2" charset="-122"/>
              </a:rPr>
              <a:t>8-61</a:t>
            </a:r>
            <a:r>
              <a:rPr lang="zh-CN" altLang="zh-CN" sz="1800" kern="100" dirty="0">
                <a:solidFill>
                  <a:schemeClr val="tx1"/>
                </a:solidFill>
                <a:effectLst/>
                <a:latin typeface="+mn-ea"/>
                <a:cs typeface="宋体" panose="02010600030101010101" pitchFamily="2" charset="-122"/>
              </a:rPr>
              <a:t>所示。如果不选择该选项，摄像机就变成了自由摄像机</a:t>
            </a:r>
            <a:endParaRPr lang="zh-CN" altLang="zh-CN" sz="1800" kern="100" dirty="0">
              <a:solidFill>
                <a:schemeClr val="tx1"/>
              </a:solidFill>
              <a:effectLst/>
              <a:latin typeface="+mn-ea"/>
              <a:cs typeface="Times New Roman" panose="02020603050405020304" pitchFamily="18" charset="0"/>
            </a:endParaRPr>
          </a:p>
        </p:txBody>
      </p:sp>
      <p:sp>
        <p:nvSpPr>
          <p:cNvPr id="23" name="文本框 22">
            <a:extLst>
              <a:ext uri="{FF2B5EF4-FFF2-40B4-BE49-F238E27FC236}">
                <a16:creationId xmlns:a16="http://schemas.microsoft.com/office/drawing/2014/main" id="{C0085592-DE07-6662-3DC5-07BD667DDE0B}"/>
              </a:ext>
            </a:extLst>
          </p:cNvPr>
          <p:cNvSpPr txBox="1"/>
          <p:nvPr/>
        </p:nvSpPr>
        <p:spPr>
          <a:xfrm>
            <a:off x="2787238" y="266382"/>
            <a:ext cx="1627369" cy="664862"/>
          </a:xfrm>
          <a:prstGeom prst="rect">
            <a:avLst/>
          </a:prstGeom>
          <a:noFill/>
        </p:spPr>
        <p:txBody>
          <a:bodyPr wrap="none" rtlCol="0">
            <a:spAutoFit/>
          </a:bodyPr>
          <a:lstStyle/>
          <a:p>
            <a:pPr algn="just">
              <a:lnSpc>
                <a:spcPct val="150000"/>
              </a:lnSpc>
            </a:pPr>
            <a:r>
              <a:rPr lang="zh-CN" altLang="en-US"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参数详解</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4" name="图片 23">
            <a:extLst>
              <a:ext uri="{FF2B5EF4-FFF2-40B4-BE49-F238E27FC236}">
                <a16:creationId xmlns:a16="http://schemas.microsoft.com/office/drawing/2014/main" id="{129CA49D-0D39-F49D-CD2C-A8CBD8B106E5}"/>
              </a:ext>
            </a:extLst>
          </p:cNvPr>
          <p:cNvPicPr>
            <a:picLocks noChangeAspect="1"/>
          </p:cNvPicPr>
          <p:nvPr/>
        </p:nvPicPr>
        <p:blipFill>
          <a:blip r:embed="rId3"/>
          <a:stretch>
            <a:fillRect/>
          </a:stretch>
        </p:blipFill>
        <p:spPr>
          <a:xfrm>
            <a:off x="2787237" y="3190877"/>
            <a:ext cx="5311733" cy="3011914"/>
          </a:xfrm>
          <a:prstGeom prst="rect">
            <a:avLst/>
          </a:prstGeom>
        </p:spPr>
      </p:pic>
      <p:sp>
        <p:nvSpPr>
          <p:cNvPr id="26" name="文本框 25">
            <a:extLst>
              <a:ext uri="{FF2B5EF4-FFF2-40B4-BE49-F238E27FC236}">
                <a16:creationId xmlns:a16="http://schemas.microsoft.com/office/drawing/2014/main" id="{9740ED93-D162-8BE0-E284-4AFA2FDABE06}"/>
              </a:ext>
            </a:extLst>
          </p:cNvPr>
          <p:cNvSpPr txBox="1"/>
          <p:nvPr/>
        </p:nvSpPr>
        <p:spPr>
          <a:xfrm>
            <a:off x="5443103" y="4466643"/>
            <a:ext cx="6106886"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8-61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28" name="组合 27">
            <a:extLst>
              <a:ext uri="{FF2B5EF4-FFF2-40B4-BE49-F238E27FC236}">
                <a16:creationId xmlns:a16="http://schemas.microsoft.com/office/drawing/2014/main" id="{6344B8DF-926A-8EF2-ED0C-4FC7528BFEEA}"/>
              </a:ext>
            </a:extLst>
          </p:cNvPr>
          <p:cNvGrpSpPr/>
          <p:nvPr/>
        </p:nvGrpSpPr>
        <p:grpSpPr>
          <a:xfrm>
            <a:off x="1" y="930898"/>
            <a:ext cx="2161837" cy="952234"/>
            <a:chOff x="53900" y="1497840"/>
            <a:chExt cx="2161837" cy="952234"/>
          </a:xfrm>
        </p:grpSpPr>
        <p:sp>
          <p:nvSpPr>
            <p:cNvPr id="29" name="矩形: 圆角 28">
              <a:extLst>
                <a:ext uri="{FF2B5EF4-FFF2-40B4-BE49-F238E27FC236}">
                  <a16:creationId xmlns:a16="http://schemas.microsoft.com/office/drawing/2014/main" id="{082DD8C0-F157-02F5-02F1-5ABE0804D4AA}"/>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ABDF2026-49D2-DD6B-AE53-383D0ED8BB84}"/>
                </a:ext>
              </a:extLst>
            </p:cNvPr>
            <p:cNvSpPr txBox="1"/>
            <p:nvPr/>
          </p:nvSpPr>
          <p:spPr>
            <a:xfrm>
              <a:off x="53900" y="1619077"/>
              <a:ext cx="2064281" cy="830997"/>
            </a:xfrm>
            <a:prstGeom prst="rect">
              <a:avLst/>
            </a:prstGeom>
            <a:noFill/>
          </p:spPr>
          <p:txBody>
            <a:bodyPr wrap="square" rtlCol="0">
              <a:spAutoFit/>
            </a:bodyPr>
            <a:lstStyle/>
            <a:p>
              <a:pPr algn="ctr"/>
              <a:r>
                <a:rPr lang="zh-CN" altLang="en-US" sz="2400" b="1" kern="100" dirty="0">
                  <a:solidFill>
                    <a:schemeClr val="bg1"/>
                  </a:solidFill>
                  <a:ea typeface="宋体" panose="02010600030101010101" pitchFamily="2" charset="-122"/>
                </a:rPr>
                <a:t>摄像机的基本控制</a:t>
              </a:r>
              <a:endParaRPr lang="zh-CN" altLang="en-US" sz="4000" b="1" dirty="0">
                <a:solidFill>
                  <a:schemeClr val="bg1"/>
                </a:solidFill>
              </a:endParaRPr>
            </a:p>
          </p:txBody>
        </p:sp>
      </p:grpSp>
    </p:spTree>
    <p:custDataLst>
      <p:tags r:id="rId1"/>
    </p:custDataLst>
    <p:extLst>
      <p:ext uri="{BB962C8B-B14F-4D97-AF65-F5344CB8AC3E}">
        <p14:creationId xmlns:p14="http://schemas.microsoft.com/office/powerpoint/2010/main" val="348870257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F142783-C37E-90DB-2380-9D2F6EFDA9C9}"/>
              </a:ext>
            </a:extLst>
          </p:cNvPr>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3" name="直接连接符 2">
            <a:extLst>
              <a:ext uri="{FF2B5EF4-FFF2-40B4-BE49-F238E27FC236}">
                <a16:creationId xmlns:a16="http://schemas.microsoft.com/office/drawing/2014/main" id="{8CABC811-D734-E8CD-C2CA-4CBDE7BDAE29}"/>
              </a:ext>
            </a:extLst>
          </p:cNvPr>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0704C2A0-F596-139B-7E47-96507594096F}"/>
              </a:ext>
            </a:extLst>
          </p:cNvPr>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318EEFB9-0FEF-7584-4293-5E1620F01B2B}"/>
              </a:ext>
            </a:extLst>
          </p:cNvPr>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FAE24923-231B-25BD-1274-D76DA9ADB80B}"/>
              </a:ext>
            </a:extLst>
          </p:cNvPr>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4</a:t>
            </a:r>
            <a:endParaRPr lang="zh-CN" altLang="en-US" sz="2400" b="1" dirty="0">
              <a:solidFill>
                <a:schemeClr val="bg1"/>
              </a:solidFill>
            </a:endParaRPr>
          </a:p>
        </p:txBody>
      </p:sp>
      <p:sp>
        <p:nvSpPr>
          <p:cNvPr id="7" name="文本框 6">
            <a:extLst>
              <a:ext uri="{FF2B5EF4-FFF2-40B4-BE49-F238E27FC236}">
                <a16:creationId xmlns:a16="http://schemas.microsoft.com/office/drawing/2014/main" id="{CBFE0C96-2080-B3CE-16BD-62978AF3BA45}"/>
              </a:ext>
            </a:extLst>
          </p:cNvPr>
          <p:cNvSpPr txBox="1"/>
          <p:nvPr/>
        </p:nvSpPr>
        <p:spPr>
          <a:xfrm>
            <a:off x="4772568" y="3013502"/>
            <a:ext cx="2646878" cy="830997"/>
          </a:xfrm>
          <a:prstGeom prst="rect">
            <a:avLst/>
          </a:prstGeom>
          <a:noFill/>
        </p:spPr>
        <p:txBody>
          <a:bodyPr wrap="none" rtlCol="0">
            <a:spAutoFit/>
          </a:bodyPr>
          <a:lstStyle/>
          <a:p>
            <a:pPr algn="ctr"/>
            <a:r>
              <a:rPr lang="zh-CN" altLang="en-US" sz="4800" b="1" dirty="0">
                <a:solidFill>
                  <a:schemeClr val="bg1"/>
                </a:solidFill>
              </a:rPr>
              <a:t>课后习题</a:t>
            </a:r>
          </a:p>
        </p:txBody>
      </p:sp>
      <p:sp>
        <p:nvSpPr>
          <p:cNvPr id="8" name="test_90790">
            <a:extLst>
              <a:ext uri="{FF2B5EF4-FFF2-40B4-BE49-F238E27FC236}">
                <a16:creationId xmlns:a16="http://schemas.microsoft.com/office/drawing/2014/main" id="{F8E332F6-EB71-D619-D1BE-3AC745F3A4DC}"/>
              </a:ext>
            </a:extLst>
          </p:cNvPr>
          <p:cNvSpPr/>
          <p:nvPr/>
        </p:nvSpPr>
        <p:spPr>
          <a:xfrm>
            <a:off x="5910565" y="4135899"/>
            <a:ext cx="370870" cy="480263"/>
          </a:xfrm>
          <a:custGeom>
            <a:avLst/>
            <a:gdLst>
              <a:gd name="connsiteX0" fmla="*/ 198712 w 469613"/>
              <a:gd name="connsiteY0" fmla="*/ 491417 h 608132"/>
              <a:gd name="connsiteX1" fmla="*/ 371809 w 469613"/>
              <a:gd name="connsiteY1" fmla="*/ 491417 h 608132"/>
              <a:gd name="connsiteX2" fmla="*/ 371809 w 469613"/>
              <a:gd name="connsiteY2" fmla="*/ 514068 h 608132"/>
              <a:gd name="connsiteX3" fmla="*/ 198712 w 469613"/>
              <a:gd name="connsiteY3" fmla="*/ 514068 h 608132"/>
              <a:gd name="connsiteX4" fmla="*/ 106118 w 469613"/>
              <a:gd name="connsiteY4" fmla="*/ 453480 h 608132"/>
              <a:gd name="connsiteX5" fmla="*/ 106118 w 469613"/>
              <a:gd name="connsiteY5" fmla="*/ 491461 h 608132"/>
              <a:gd name="connsiteX6" fmla="*/ 144037 w 469613"/>
              <a:gd name="connsiteY6" fmla="*/ 491461 h 608132"/>
              <a:gd name="connsiteX7" fmla="*/ 144037 w 469613"/>
              <a:gd name="connsiteY7" fmla="*/ 453480 h 608132"/>
              <a:gd name="connsiteX8" fmla="*/ 83479 w 469613"/>
              <a:gd name="connsiteY8" fmla="*/ 430872 h 608132"/>
              <a:gd name="connsiteX9" fmla="*/ 166676 w 469613"/>
              <a:gd name="connsiteY9" fmla="*/ 430872 h 608132"/>
              <a:gd name="connsiteX10" fmla="*/ 166676 w 469613"/>
              <a:gd name="connsiteY10" fmla="*/ 514069 h 608132"/>
              <a:gd name="connsiteX11" fmla="*/ 83479 w 469613"/>
              <a:gd name="connsiteY11" fmla="*/ 514069 h 608132"/>
              <a:gd name="connsiteX12" fmla="*/ 198712 w 469613"/>
              <a:gd name="connsiteY12" fmla="*/ 379077 h 608132"/>
              <a:gd name="connsiteX13" fmla="*/ 371809 w 469613"/>
              <a:gd name="connsiteY13" fmla="*/ 379077 h 608132"/>
              <a:gd name="connsiteX14" fmla="*/ 371809 w 469613"/>
              <a:gd name="connsiteY14" fmla="*/ 401728 h 608132"/>
              <a:gd name="connsiteX15" fmla="*/ 198712 w 469613"/>
              <a:gd name="connsiteY15" fmla="*/ 401728 h 608132"/>
              <a:gd name="connsiteX16" fmla="*/ 106118 w 469613"/>
              <a:gd name="connsiteY16" fmla="*/ 341222 h 608132"/>
              <a:gd name="connsiteX17" fmla="*/ 106118 w 469613"/>
              <a:gd name="connsiteY17" fmla="*/ 379109 h 608132"/>
              <a:gd name="connsiteX18" fmla="*/ 144037 w 469613"/>
              <a:gd name="connsiteY18" fmla="*/ 379109 h 608132"/>
              <a:gd name="connsiteX19" fmla="*/ 144037 w 469613"/>
              <a:gd name="connsiteY19" fmla="*/ 341222 h 608132"/>
              <a:gd name="connsiteX20" fmla="*/ 83479 w 469613"/>
              <a:gd name="connsiteY20" fmla="*/ 318602 h 608132"/>
              <a:gd name="connsiteX21" fmla="*/ 166676 w 469613"/>
              <a:gd name="connsiteY21" fmla="*/ 318602 h 608132"/>
              <a:gd name="connsiteX22" fmla="*/ 166676 w 469613"/>
              <a:gd name="connsiteY22" fmla="*/ 401728 h 608132"/>
              <a:gd name="connsiteX23" fmla="*/ 83479 w 469613"/>
              <a:gd name="connsiteY23" fmla="*/ 401728 h 608132"/>
              <a:gd name="connsiteX24" fmla="*/ 198712 w 469613"/>
              <a:gd name="connsiteY24" fmla="*/ 266878 h 608132"/>
              <a:gd name="connsiteX25" fmla="*/ 371809 w 469613"/>
              <a:gd name="connsiteY25" fmla="*/ 266878 h 608132"/>
              <a:gd name="connsiteX26" fmla="*/ 371809 w 469613"/>
              <a:gd name="connsiteY26" fmla="*/ 289459 h 608132"/>
              <a:gd name="connsiteX27" fmla="*/ 198712 w 469613"/>
              <a:gd name="connsiteY27" fmla="*/ 289459 h 608132"/>
              <a:gd name="connsiteX28" fmla="*/ 106118 w 469613"/>
              <a:gd name="connsiteY28" fmla="*/ 228870 h 608132"/>
              <a:gd name="connsiteX29" fmla="*/ 106118 w 469613"/>
              <a:gd name="connsiteY29" fmla="*/ 266851 h 608132"/>
              <a:gd name="connsiteX30" fmla="*/ 144037 w 469613"/>
              <a:gd name="connsiteY30" fmla="*/ 266851 h 608132"/>
              <a:gd name="connsiteX31" fmla="*/ 144037 w 469613"/>
              <a:gd name="connsiteY31" fmla="*/ 228870 h 608132"/>
              <a:gd name="connsiteX32" fmla="*/ 83479 w 469613"/>
              <a:gd name="connsiteY32" fmla="*/ 206262 h 608132"/>
              <a:gd name="connsiteX33" fmla="*/ 166676 w 469613"/>
              <a:gd name="connsiteY33" fmla="*/ 206262 h 608132"/>
              <a:gd name="connsiteX34" fmla="*/ 166676 w 469613"/>
              <a:gd name="connsiteY34" fmla="*/ 289459 h 608132"/>
              <a:gd name="connsiteX35" fmla="*/ 83479 w 469613"/>
              <a:gd name="connsiteY35" fmla="*/ 289459 h 608132"/>
              <a:gd name="connsiteX36" fmla="*/ 198712 w 469613"/>
              <a:gd name="connsiteY36" fmla="*/ 154609 h 608132"/>
              <a:gd name="connsiteX37" fmla="*/ 371809 w 469613"/>
              <a:gd name="connsiteY37" fmla="*/ 154609 h 608132"/>
              <a:gd name="connsiteX38" fmla="*/ 371809 w 469613"/>
              <a:gd name="connsiteY38" fmla="*/ 177260 h 608132"/>
              <a:gd name="connsiteX39" fmla="*/ 198712 w 469613"/>
              <a:gd name="connsiteY39" fmla="*/ 177260 h 608132"/>
              <a:gd name="connsiteX40" fmla="*/ 106118 w 469613"/>
              <a:gd name="connsiteY40" fmla="*/ 116672 h 608132"/>
              <a:gd name="connsiteX41" fmla="*/ 106118 w 469613"/>
              <a:gd name="connsiteY41" fmla="*/ 154653 h 608132"/>
              <a:gd name="connsiteX42" fmla="*/ 144037 w 469613"/>
              <a:gd name="connsiteY42" fmla="*/ 154653 h 608132"/>
              <a:gd name="connsiteX43" fmla="*/ 144037 w 469613"/>
              <a:gd name="connsiteY43" fmla="*/ 116672 h 608132"/>
              <a:gd name="connsiteX44" fmla="*/ 83479 w 469613"/>
              <a:gd name="connsiteY44" fmla="*/ 94064 h 608132"/>
              <a:gd name="connsiteX45" fmla="*/ 166676 w 469613"/>
              <a:gd name="connsiteY45" fmla="*/ 94064 h 608132"/>
              <a:gd name="connsiteX46" fmla="*/ 166676 w 469613"/>
              <a:gd name="connsiteY46" fmla="*/ 177261 h 608132"/>
              <a:gd name="connsiteX47" fmla="*/ 83479 w 469613"/>
              <a:gd name="connsiteY47" fmla="*/ 177261 h 608132"/>
              <a:gd name="connsiteX48" fmla="*/ 355493 w 469613"/>
              <a:gd name="connsiteY48" fmla="*/ 38545 h 608132"/>
              <a:gd name="connsiteX49" fmla="*/ 355493 w 469613"/>
              <a:gd name="connsiteY49" fmla="*/ 114053 h 608132"/>
              <a:gd name="connsiteX50" fmla="*/ 431007 w 469613"/>
              <a:gd name="connsiteY50" fmla="*/ 114053 h 608132"/>
              <a:gd name="connsiteX51" fmla="*/ 22643 w 469613"/>
              <a:gd name="connsiteY51" fmla="*/ 22607 h 608132"/>
              <a:gd name="connsiteX52" fmla="*/ 22643 w 469613"/>
              <a:gd name="connsiteY52" fmla="*/ 585525 h 608132"/>
              <a:gd name="connsiteX53" fmla="*/ 446970 w 469613"/>
              <a:gd name="connsiteY53" fmla="*/ 585525 h 608132"/>
              <a:gd name="connsiteX54" fmla="*/ 446970 w 469613"/>
              <a:gd name="connsiteY54" fmla="*/ 136660 h 608132"/>
              <a:gd name="connsiteX55" fmla="*/ 332850 w 469613"/>
              <a:gd name="connsiteY55" fmla="*/ 136660 h 608132"/>
              <a:gd name="connsiteX56" fmla="*/ 332850 w 469613"/>
              <a:gd name="connsiteY56" fmla="*/ 22607 h 608132"/>
              <a:gd name="connsiteX57" fmla="*/ 0 w 469613"/>
              <a:gd name="connsiteY57" fmla="*/ 0 h 608132"/>
              <a:gd name="connsiteX58" fmla="*/ 348813 w 469613"/>
              <a:gd name="connsiteY58" fmla="*/ 0 h 608132"/>
              <a:gd name="connsiteX59" fmla="*/ 469613 w 469613"/>
              <a:gd name="connsiteY59" fmla="*/ 120609 h 608132"/>
              <a:gd name="connsiteX60" fmla="*/ 469613 w 469613"/>
              <a:gd name="connsiteY60" fmla="*/ 608132 h 608132"/>
              <a:gd name="connsiteX61" fmla="*/ 0 w 469613"/>
              <a:gd name="connsiteY61" fmla="*/ 608132 h 60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69613" h="608132">
                <a:moveTo>
                  <a:pt x="198712" y="491417"/>
                </a:moveTo>
                <a:lnTo>
                  <a:pt x="371809" y="491417"/>
                </a:lnTo>
                <a:lnTo>
                  <a:pt x="371809" y="514068"/>
                </a:lnTo>
                <a:lnTo>
                  <a:pt x="198712" y="514068"/>
                </a:lnTo>
                <a:close/>
                <a:moveTo>
                  <a:pt x="106118" y="453480"/>
                </a:moveTo>
                <a:lnTo>
                  <a:pt x="106118" y="491461"/>
                </a:lnTo>
                <a:lnTo>
                  <a:pt x="144037" y="491461"/>
                </a:lnTo>
                <a:lnTo>
                  <a:pt x="144037" y="453480"/>
                </a:lnTo>
                <a:close/>
                <a:moveTo>
                  <a:pt x="83479" y="430872"/>
                </a:moveTo>
                <a:lnTo>
                  <a:pt x="166676" y="430872"/>
                </a:lnTo>
                <a:lnTo>
                  <a:pt x="166676" y="514069"/>
                </a:lnTo>
                <a:lnTo>
                  <a:pt x="83479" y="514069"/>
                </a:lnTo>
                <a:close/>
                <a:moveTo>
                  <a:pt x="198712" y="379077"/>
                </a:moveTo>
                <a:lnTo>
                  <a:pt x="371809" y="379077"/>
                </a:lnTo>
                <a:lnTo>
                  <a:pt x="371809" y="401728"/>
                </a:lnTo>
                <a:lnTo>
                  <a:pt x="198712" y="401728"/>
                </a:lnTo>
                <a:close/>
                <a:moveTo>
                  <a:pt x="106118" y="341222"/>
                </a:moveTo>
                <a:lnTo>
                  <a:pt x="106118" y="379109"/>
                </a:lnTo>
                <a:lnTo>
                  <a:pt x="144037" y="379109"/>
                </a:lnTo>
                <a:lnTo>
                  <a:pt x="144037" y="341222"/>
                </a:lnTo>
                <a:close/>
                <a:moveTo>
                  <a:pt x="83479" y="318602"/>
                </a:moveTo>
                <a:lnTo>
                  <a:pt x="166676" y="318602"/>
                </a:lnTo>
                <a:lnTo>
                  <a:pt x="166676" y="401728"/>
                </a:lnTo>
                <a:lnTo>
                  <a:pt x="83479" y="401728"/>
                </a:lnTo>
                <a:close/>
                <a:moveTo>
                  <a:pt x="198712" y="266878"/>
                </a:moveTo>
                <a:lnTo>
                  <a:pt x="371809" y="266878"/>
                </a:lnTo>
                <a:lnTo>
                  <a:pt x="371809" y="289459"/>
                </a:lnTo>
                <a:lnTo>
                  <a:pt x="198712" y="289459"/>
                </a:lnTo>
                <a:close/>
                <a:moveTo>
                  <a:pt x="106118" y="228870"/>
                </a:moveTo>
                <a:lnTo>
                  <a:pt x="106118" y="266851"/>
                </a:lnTo>
                <a:lnTo>
                  <a:pt x="144037" y="266851"/>
                </a:lnTo>
                <a:lnTo>
                  <a:pt x="144037" y="228870"/>
                </a:lnTo>
                <a:close/>
                <a:moveTo>
                  <a:pt x="83479" y="206262"/>
                </a:moveTo>
                <a:lnTo>
                  <a:pt x="166676" y="206262"/>
                </a:lnTo>
                <a:lnTo>
                  <a:pt x="166676" y="289459"/>
                </a:lnTo>
                <a:lnTo>
                  <a:pt x="83479" y="289459"/>
                </a:lnTo>
                <a:close/>
                <a:moveTo>
                  <a:pt x="198712" y="154609"/>
                </a:moveTo>
                <a:lnTo>
                  <a:pt x="371809" y="154609"/>
                </a:lnTo>
                <a:lnTo>
                  <a:pt x="371809" y="177260"/>
                </a:lnTo>
                <a:lnTo>
                  <a:pt x="198712" y="177260"/>
                </a:lnTo>
                <a:close/>
                <a:moveTo>
                  <a:pt x="106118" y="116672"/>
                </a:moveTo>
                <a:lnTo>
                  <a:pt x="106118" y="154653"/>
                </a:lnTo>
                <a:lnTo>
                  <a:pt x="144037" y="154653"/>
                </a:lnTo>
                <a:lnTo>
                  <a:pt x="144037" y="116672"/>
                </a:lnTo>
                <a:close/>
                <a:moveTo>
                  <a:pt x="83479" y="94064"/>
                </a:moveTo>
                <a:lnTo>
                  <a:pt x="166676" y="94064"/>
                </a:lnTo>
                <a:lnTo>
                  <a:pt x="166676" y="177261"/>
                </a:lnTo>
                <a:lnTo>
                  <a:pt x="83479" y="177261"/>
                </a:lnTo>
                <a:close/>
                <a:moveTo>
                  <a:pt x="355493" y="38545"/>
                </a:moveTo>
                <a:lnTo>
                  <a:pt x="355493" y="114053"/>
                </a:lnTo>
                <a:lnTo>
                  <a:pt x="431007" y="114053"/>
                </a:lnTo>
                <a:close/>
                <a:moveTo>
                  <a:pt x="22643" y="22607"/>
                </a:moveTo>
                <a:lnTo>
                  <a:pt x="22643" y="585525"/>
                </a:lnTo>
                <a:lnTo>
                  <a:pt x="446970" y="585525"/>
                </a:lnTo>
                <a:lnTo>
                  <a:pt x="446970" y="136660"/>
                </a:lnTo>
                <a:lnTo>
                  <a:pt x="332850" y="136660"/>
                </a:lnTo>
                <a:lnTo>
                  <a:pt x="332850" y="22607"/>
                </a:lnTo>
                <a:close/>
                <a:moveTo>
                  <a:pt x="0" y="0"/>
                </a:moveTo>
                <a:lnTo>
                  <a:pt x="348813" y="0"/>
                </a:lnTo>
                <a:lnTo>
                  <a:pt x="469613" y="120609"/>
                </a:lnTo>
                <a:lnTo>
                  <a:pt x="469613" y="608132"/>
                </a:lnTo>
                <a:lnTo>
                  <a:pt x="0" y="6081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877285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A959CD96-F81C-D90D-4A8E-62C8C095585D}"/>
              </a:ext>
            </a:extLst>
          </p:cNvPr>
          <p:cNvSpPr/>
          <p:nvPr/>
        </p:nvSpPr>
        <p:spPr>
          <a:xfrm>
            <a:off x="2514599" y="440871"/>
            <a:ext cx="7625444" cy="213585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mn-ea"/>
                <a:cs typeface="宋体" panose="02010600030101010101" pitchFamily="2" charset="-122"/>
              </a:rPr>
              <a:t>素材位置</a:t>
            </a:r>
            <a:r>
              <a:rPr lang="zh-CN" altLang="zh-CN" sz="1800" kern="100" dirty="0">
                <a:solidFill>
                  <a:schemeClr val="tx1"/>
                </a:solidFill>
                <a:effectLst/>
                <a:latin typeface="+mn-ea"/>
                <a:cs typeface="宋体" panose="02010600030101010101" pitchFamily="2" charset="-122"/>
              </a:rPr>
              <a:t> 实例文件</a:t>
            </a:r>
            <a:r>
              <a:rPr lang="en-US" altLang="zh-CN" sz="1800" kern="100" dirty="0">
                <a:solidFill>
                  <a:schemeClr val="tx1"/>
                </a:solidFill>
                <a:effectLst/>
                <a:latin typeface="+mn-ea"/>
                <a:cs typeface="宋体" panose="02010600030101010101" pitchFamily="2" charset="-122"/>
              </a:rPr>
              <a:t>&gt;CH08&gt;</a:t>
            </a:r>
            <a:r>
              <a:rPr lang="zh-CN" altLang="zh-CN" sz="1800" kern="100" dirty="0">
                <a:solidFill>
                  <a:schemeClr val="tx1"/>
                </a:solidFill>
                <a:effectLst/>
                <a:latin typeface="+mn-ea"/>
                <a:cs typeface="宋体" panose="02010600030101010101" pitchFamily="2" charset="-122"/>
              </a:rPr>
              <a:t>课后习题</a:t>
            </a:r>
            <a:r>
              <a:rPr lang="en-US" altLang="zh-CN" sz="1800" kern="100" dirty="0">
                <a:solidFill>
                  <a:schemeClr val="tx1"/>
                </a:solidFill>
                <a:effectLst/>
                <a:latin typeface="+mn-ea"/>
                <a:cs typeface="宋体" panose="02010600030101010101" pitchFamily="2" charset="-122"/>
              </a:rPr>
              <a:t>-</a:t>
            </a:r>
            <a:r>
              <a:rPr lang="zh-CN" altLang="zh-CN" sz="1800" kern="100" dirty="0">
                <a:solidFill>
                  <a:schemeClr val="tx1"/>
                </a:solidFill>
                <a:effectLst/>
                <a:latin typeface="+mn-ea"/>
                <a:cs typeface="宋体" panose="02010600030101010101" pitchFamily="2" charset="-122"/>
              </a:rPr>
              <a:t>翻页效果制作</a:t>
            </a:r>
            <a:r>
              <a:rPr lang="en-US" altLang="zh-CN" sz="1800" kern="100" dirty="0">
                <a:solidFill>
                  <a:schemeClr val="tx1"/>
                </a:solidFill>
                <a:effectLst/>
                <a:latin typeface="+mn-ea"/>
                <a:cs typeface="宋体" panose="02010600030101010101" pitchFamily="2" charset="-122"/>
              </a:rPr>
              <a:t>&gt;</a:t>
            </a:r>
            <a:r>
              <a:rPr lang="zh-CN" altLang="zh-CN" sz="1800" kern="100" dirty="0">
                <a:solidFill>
                  <a:schemeClr val="tx1"/>
                </a:solidFill>
                <a:effectLst/>
                <a:latin typeface="+mn-ea"/>
                <a:cs typeface="宋体" panose="02010600030101010101" pitchFamily="2" charset="-122"/>
              </a:rPr>
              <a:t>（素材）</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b="1" kern="100" dirty="0">
                <a:solidFill>
                  <a:schemeClr val="tx1"/>
                </a:solidFill>
                <a:effectLst/>
                <a:latin typeface="+mn-ea"/>
                <a:cs typeface="宋体" panose="02010600030101010101" pitchFamily="2" charset="-122"/>
              </a:rPr>
              <a:t>实例位置</a:t>
            </a:r>
            <a:r>
              <a:rPr lang="zh-CN" altLang="zh-CN" sz="1800" kern="100" dirty="0">
                <a:solidFill>
                  <a:schemeClr val="tx1"/>
                </a:solidFill>
                <a:effectLst/>
                <a:latin typeface="+mn-ea"/>
                <a:cs typeface="宋体" panose="02010600030101010101" pitchFamily="2" charset="-122"/>
              </a:rPr>
              <a:t> 实例文件</a:t>
            </a:r>
            <a:r>
              <a:rPr lang="en-US" altLang="zh-CN" sz="1800" kern="100" dirty="0">
                <a:solidFill>
                  <a:schemeClr val="tx1"/>
                </a:solidFill>
                <a:effectLst/>
                <a:latin typeface="+mn-ea"/>
                <a:cs typeface="宋体" panose="02010600030101010101" pitchFamily="2" charset="-122"/>
              </a:rPr>
              <a:t>&gt;CH08&gt;</a:t>
            </a:r>
            <a:r>
              <a:rPr lang="zh-CN" altLang="zh-CN" sz="1800" kern="100" dirty="0">
                <a:solidFill>
                  <a:schemeClr val="tx1"/>
                </a:solidFill>
                <a:effectLst/>
                <a:latin typeface="+mn-ea"/>
                <a:cs typeface="宋体" panose="02010600030101010101" pitchFamily="2" charset="-122"/>
              </a:rPr>
              <a:t>课后习题</a:t>
            </a:r>
            <a:r>
              <a:rPr lang="en-US" altLang="zh-CN" sz="1800" kern="100" dirty="0">
                <a:solidFill>
                  <a:schemeClr val="tx1"/>
                </a:solidFill>
                <a:effectLst/>
                <a:latin typeface="+mn-ea"/>
                <a:cs typeface="宋体" panose="02010600030101010101" pitchFamily="2" charset="-122"/>
              </a:rPr>
              <a:t>-</a:t>
            </a:r>
            <a:r>
              <a:rPr lang="zh-CN" altLang="zh-CN" sz="1800" kern="100" dirty="0">
                <a:solidFill>
                  <a:schemeClr val="tx1"/>
                </a:solidFill>
                <a:effectLst/>
                <a:latin typeface="+mn-ea"/>
                <a:cs typeface="宋体" panose="02010600030101010101" pitchFamily="2" charset="-122"/>
              </a:rPr>
              <a:t>翻页效果制作</a:t>
            </a:r>
            <a:r>
              <a:rPr lang="en-US" altLang="zh-CN" sz="1800" kern="100" dirty="0">
                <a:solidFill>
                  <a:schemeClr val="tx1"/>
                </a:solidFill>
                <a:effectLst/>
                <a:latin typeface="+mn-ea"/>
                <a:cs typeface="宋体" panose="02010600030101010101" pitchFamily="2" charset="-122"/>
              </a:rPr>
              <a:t>.</a:t>
            </a:r>
            <a:r>
              <a:rPr lang="en-US" altLang="zh-CN" sz="1800" kern="100" dirty="0" err="1">
                <a:solidFill>
                  <a:schemeClr val="tx1"/>
                </a:solidFill>
                <a:effectLst/>
                <a:latin typeface="+mn-ea"/>
                <a:cs typeface="宋体" panose="02010600030101010101" pitchFamily="2" charset="-122"/>
              </a:rPr>
              <a:t>aep</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b="1" kern="100" dirty="0">
                <a:solidFill>
                  <a:schemeClr val="tx1"/>
                </a:solidFill>
                <a:effectLst/>
                <a:latin typeface="+mn-ea"/>
                <a:cs typeface="宋体" panose="02010600030101010101" pitchFamily="2" charset="-122"/>
              </a:rPr>
              <a:t>案例描述 </a:t>
            </a:r>
            <a:r>
              <a:rPr lang="zh-CN" altLang="zh-CN" sz="1800" kern="100" dirty="0">
                <a:solidFill>
                  <a:schemeClr val="tx1"/>
                </a:solidFill>
                <a:effectLst/>
                <a:latin typeface="+mn-ea"/>
                <a:cs typeface="宋体" panose="02010600030101010101" pitchFamily="2" charset="-122"/>
              </a:rPr>
              <a:t>本案例可以通过前文中提到的摄像机与灯光指令而展示出书页翻篇的特殊效果，此效果在转场等效果制作时广泛应用。制作效果如图</a:t>
            </a:r>
            <a:r>
              <a:rPr lang="en-US" altLang="zh-CN" sz="1800" kern="100" dirty="0">
                <a:solidFill>
                  <a:schemeClr val="tx1"/>
                </a:solidFill>
                <a:effectLst/>
                <a:latin typeface="+mn-ea"/>
                <a:cs typeface="宋体" panose="02010600030101010101" pitchFamily="2" charset="-122"/>
              </a:rPr>
              <a:t>8-62</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sp>
        <p:nvSpPr>
          <p:cNvPr id="5" name="等腰三角形 4">
            <a:extLst>
              <a:ext uri="{FF2B5EF4-FFF2-40B4-BE49-F238E27FC236}">
                <a16:creationId xmlns:a16="http://schemas.microsoft.com/office/drawing/2014/main" id="{7DAE78E0-7275-C4C0-BD7F-4F0EEAB0D5CB}"/>
              </a:ext>
            </a:extLst>
          </p:cNvPr>
          <p:cNvSpPr/>
          <p:nvPr/>
        </p:nvSpPr>
        <p:spPr>
          <a:xfrm rot="16200000">
            <a:off x="2169121" y="12873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403AB24D-129C-4A0E-2312-C9EADDA33F40}"/>
              </a:ext>
            </a:extLst>
          </p:cNvPr>
          <p:cNvGrpSpPr/>
          <p:nvPr/>
        </p:nvGrpSpPr>
        <p:grpSpPr>
          <a:xfrm>
            <a:off x="1" y="930898"/>
            <a:ext cx="2161837" cy="918222"/>
            <a:chOff x="53900" y="1497840"/>
            <a:chExt cx="2161837" cy="918222"/>
          </a:xfrm>
        </p:grpSpPr>
        <p:sp>
          <p:nvSpPr>
            <p:cNvPr id="8" name="矩形: 圆角 7">
              <a:extLst>
                <a:ext uri="{FF2B5EF4-FFF2-40B4-BE49-F238E27FC236}">
                  <a16:creationId xmlns:a16="http://schemas.microsoft.com/office/drawing/2014/main" id="{3326E7FD-3EA2-53D4-88E9-D1A3B4287194}"/>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086ACAC7-40FF-C479-A2E2-F8ED08CB1993}"/>
                </a:ext>
              </a:extLst>
            </p:cNvPr>
            <p:cNvSpPr txBox="1"/>
            <p:nvPr/>
          </p:nvSpPr>
          <p:spPr>
            <a:xfrm>
              <a:off x="53900" y="1619077"/>
              <a:ext cx="2064281"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课后习题——翻书效果制作</a:t>
              </a:r>
              <a:endParaRPr lang="zh-CN" altLang="en-US" sz="4400" b="1" dirty="0">
                <a:solidFill>
                  <a:schemeClr val="bg1"/>
                </a:solidFill>
              </a:endParaRPr>
            </a:p>
          </p:txBody>
        </p:sp>
      </p:grpSp>
      <p:sp>
        <p:nvSpPr>
          <p:cNvPr id="25" name="文本框 24">
            <a:extLst>
              <a:ext uri="{FF2B5EF4-FFF2-40B4-BE49-F238E27FC236}">
                <a16:creationId xmlns:a16="http://schemas.microsoft.com/office/drawing/2014/main" id="{53340EC4-E91E-B571-7937-A974BB203940}"/>
              </a:ext>
            </a:extLst>
          </p:cNvPr>
          <p:cNvSpPr txBox="1"/>
          <p:nvPr/>
        </p:nvSpPr>
        <p:spPr>
          <a:xfrm>
            <a:off x="2547257" y="2593054"/>
            <a:ext cx="6123214" cy="460382"/>
          </a:xfrm>
          <a:prstGeom prst="rect">
            <a:avLst/>
          </a:prstGeom>
          <a:noFill/>
        </p:spPr>
        <p:txBody>
          <a:bodyPr wrap="square">
            <a:spAutoFit/>
          </a:bodyPr>
          <a:lstStyle/>
          <a:p>
            <a:pPr algn="just">
              <a:lnSpc>
                <a:spcPct val="150000"/>
              </a:lnSpc>
            </a:pPr>
            <a:r>
              <a:rPr lang="zh-CN" altLang="zh-CN" sz="1800" b="1" kern="100" dirty="0">
                <a:effectLst/>
                <a:latin typeface="Calibri" panose="020F0502020204030204" pitchFamily="34" charset="0"/>
                <a:ea typeface="宋体" panose="02010600030101010101" pitchFamily="2" charset="-122"/>
                <a:cs typeface="宋体" panose="02010600030101010101" pitchFamily="2" charset="-122"/>
              </a:rPr>
              <a:t>难易指数</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6" name="图片 25">
            <a:extLst>
              <a:ext uri="{FF2B5EF4-FFF2-40B4-BE49-F238E27FC236}">
                <a16:creationId xmlns:a16="http://schemas.microsoft.com/office/drawing/2014/main" id="{F7C79420-3A96-0B05-5A16-F2F867743F01}"/>
              </a:ext>
            </a:extLst>
          </p:cNvPr>
          <p:cNvPicPr>
            <a:picLocks noChangeAspect="1"/>
          </p:cNvPicPr>
          <p:nvPr/>
        </p:nvPicPr>
        <p:blipFill>
          <a:blip r:embed="rId3"/>
          <a:stretch>
            <a:fillRect/>
          </a:stretch>
        </p:blipFill>
        <p:spPr>
          <a:xfrm>
            <a:off x="2775857" y="3151408"/>
            <a:ext cx="6078289" cy="3494321"/>
          </a:xfrm>
          <a:prstGeom prst="rect">
            <a:avLst/>
          </a:prstGeom>
        </p:spPr>
      </p:pic>
      <p:sp>
        <p:nvSpPr>
          <p:cNvPr id="28" name="文本框 27">
            <a:extLst>
              <a:ext uri="{FF2B5EF4-FFF2-40B4-BE49-F238E27FC236}">
                <a16:creationId xmlns:a16="http://schemas.microsoft.com/office/drawing/2014/main" id="{1F193AC9-5D7B-6EA0-57FA-F8BF7E1DA984}"/>
              </a:ext>
            </a:extLst>
          </p:cNvPr>
          <p:cNvSpPr txBox="1"/>
          <p:nvPr/>
        </p:nvSpPr>
        <p:spPr>
          <a:xfrm>
            <a:off x="6213021" y="4586738"/>
            <a:ext cx="6123214"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8-62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41842047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a:extLst>
              <a:ext uri="{FF2B5EF4-FFF2-40B4-BE49-F238E27FC236}">
                <a16:creationId xmlns:a16="http://schemas.microsoft.com/office/drawing/2014/main" id="{6048B5BB-42A5-D74C-E97A-10B7CEBB274A}"/>
              </a:ext>
            </a:extLst>
          </p:cNvPr>
          <p:cNvSpPr/>
          <p:nvPr/>
        </p:nvSpPr>
        <p:spPr>
          <a:xfrm rot="16200000">
            <a:off x="2235360" y="1273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04D47E84-6871-A74F-785B-FEAB400EDB75}"/>
              </a:ext>
            </a:extLst>
          </p:cNvPr>
          <p:cNvSpPr/>
          <p:nvPr/>
        </p:nvSpPr>
        <p:spPr>
          <a:xfrm>
            <a:off x="2637217" y="872048"/>
            <a:ext cx="8384569" cy="538179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mn-ea"/>
                <a:cs typeface="宋体" panose="02010600030101010101" pitchFamily="2" charset="-122"/>
              </a:rPr>
              <a:t>步骤</a:t>
            </a:r>
            <a:r>
              <a:rPr lang="en-US" altLang="zh-CN" sz="1800" kern="100" dirty="0">
                <a:solidFill>
                  <a:schemeClr val="tx1"/>
                </a:solidFill>
                <a:effectLst/>
                <a:latin typeface="+mn-ea"/>
                <a:cs typeface="宋体" panose="02010600030101010101" pitchFamily="2" charset="-122"/>
              </a:rPr>
              <a:t>01</a:t>
            </a:r>
            <a:r>
              <a:rPr lang="zh-CN" altLang="zh-CN" sz="1800" kern="100" dirty="0">
                <a:solidFill>
                  <a:schemeClr val="tx1"/>
                </a:solidFill>
                <a:effectLst/>
                <a:latin typeface="+mn-ea"/>
                <a:cs typeface="宋体" panose="02010600030101010101" pitchFamily="2" charset="-122"/>
              </a:rPr>
              <a:t>：打开学习资源中的“实例文件</a:t>
            </a:r>
            <a:r>
              <a:rPr lang="en-US" altLang="zh-CN" sz="1800" kern="100" dirty="0">
                <a:solidFill>
                  <a:schemeClr val="tx1"/>
                </a:solidFill>
                <a:effectLst/>
                <a:latin typeface="+mn-ea"/>
                <a:cs typeface="宋体" panose="02010600030101010101" pitchFamily="2" charset="-122"/>
              </a:rPr>
              <a:t>&gt;CH08&gt;</a:t>
            </a:r>
            <a:r>
              <a:rPr lang="zh-CN" altLang="zh-CN" sz="1800" kern="100" dirty="0">
                <a:solidFill>
                  <a:schemeClr val="tx1"/>
                </a:solidFill>
                <a:effectLst/>
                <a:latin typeface="+mn-ea"/>
                <a:cs typeface="宋体" panose="02010600030101010101" pitchFamily="2" charset="-122"/>
              </a:rPr>
              <a:t>课后习题——翻页效果制作</a:t>
            </a:r>
            <a:r>
              <a:rPr lang="en-US" altLang="zh-CN" sz="1800" kern="100" dirty="0">
                <a:solidFill>
                  <a:schemeClr val="tx1"/>
                </a:solidFill>
                <a:effectLst/>
                <a:latin typeface="+mn-ea"/>
                <a:cs typeface="宋体" panose="02010600030101010101" pitchFamily="2" charset="-122"/>
              </a:rPr>
              <a:t>.</a:t>
            </a:r>
            <a:r>
              <a:rPr lang="en-US" altLang="zh-CN" sz="1800" kern="100" dirty="0" err="1">
                <a:solidFill>
                  <a:schemeClr val="tx1"/>
                </a:solidFill>
                <a:effectLst/>
                <a:latin typeface="+mn-ea"/>
                <a:cs typeface="宋体" panose="02010600030101010101" pitchFamily="2" charset="-122"/>
              </a:rPr>
              <a:t>aep</a:t>
            </a:r>
            <a:r>
              <a:rPr lang="zh-CN" altLang="zh-CN" sz="1800" kern="100" dirty="0">
                <a:solidFill>
                  <a:schemeClr val="tx1"/>
                </a:solidFill>
                <a:effectLst/>
                <a:latin typeface="+mn-ea"/>
                <a:cs typeface="宋体" panose="02010600030101010101" pitchFamily="2" charset="-122"/>
              </a:rPr>
              <a:t>”文件，然后在“项目”面板中双击“翻页效果”加载该合成。</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kern="100" dirty="0">
                <a:solidFill>
                  <a:schemeClr val="tx1"/>
                </a:solidFill>
                <a:effectLst/>
                <a:latin typeface="+mn-ea"/>
                <a:cs typeface="宋体" panose="02010600030101010101" pitchFamily="2" charset="-122"/>
              </a:rPr>
              <a:t>步骤</a:t>
            </a:r>
            <a:r>
              <a:rPr lang="en-US" altLang="zh-CN" sz="1800" kern="100" dirty="0">
                <a:solidFill>
                  <a:schemeClr val="tx1"/>
                </a:solidFill>
                <a:effectLst/>
                <a:latin typeface="+mn-ea"/>
                <a:cs typeface="宋体" panose="02010600030101010101" pitchFamily="2" charset="-122"/>
              </a:rPr>
              <a:t>02</a:t>
            </a:r>
            <a:r>
              <a:rPr lang="zh-CN" altLang="zh-CN" sz="1800" kern="100" dirty="0">
                <a:solidFill>
                  <a:schemeClr val="tx1"/>
                </a:solidFill>
                <a:effectLst/>
                <a:latin typeface="+mn-ea"/>
                <a:cs typeface="宋体" panose="02010600030101010101" pitchFamily="2" charset="-122"/>
              </a:rPr>
              <a:t>：将“封面”“文本</a:t>
            </a:r>
            <a:r>
              <a:rPr lang="en-US" altLang="zh-CN" sz="1800" kern="100" dirty="0">
                <a:solidFill>
                  <a:schemeClr val="tx1"/>
                </a:solidFill>
                <a:effectLst/>
                <a:latin typeface="+mn-ea"/>
                <a:cs typeface="宋体" panose="02010600030101010101" pitchFamily="2" charset="-122"/>
              </a:rPr>
              <a:t>1</a:t>
            </a:r>
            <a:r>
              <a:rPr lang="zh-CN" altLang="zh-CN" sz="1800" kern="100" dirty="0">
                <a:solidFill>
                  <a:schemeClr val="tx1"/>
                </a:solidFill>
                <a:effectLst/>
                <a:latin typeface="+mn-ea"/>
                <a:cs typeface="宋体" panose="02010600030101010101" pitchFamily="2" charset="-122"/>
              </a:rPr>
              <a:t>”“文本</a:t>
            </a:r>
            <a:r>
              <a:rPr lang="en-US" altLang="zh-CN" sz="1800" kern="100" dirty="0">
                <a:solidFill>
                  <a:schemeClr val="tx1"/>
                </a:solidFill>
                <a:effectLst/>
                <a:latin typeface="+mn-ea"/>
                <a:cs typeface="宋体" panose="02010600030101010101" pitchFamily="2" charset="-122"/>
              </a:rPr>
              <a:t>2</a:t>
            </a:r>
            <a:r>
              <a:rPr lang="zh-CN" altLang="zh-CN" sz="1800" kern="100" dirty="0">
                <a:solidFill>
                  <a:schemeClr val="tx1"/>
                </a:solidFill>
                <a:effectLst/>
                <a:latin typeface="+mn-ea"/>
                <a:cs typeface="宋体" panose="02010600030101010101" pitchFamily="2" charset="-122"/>
              </a:rPr>
              <a:t>”</a:t>
            </a:r>
            <a:r>
              <a:rPr lang="en-US" altLang="zh-CN" sz="1800" kern="100" dirty="0">
                <a:solidFill>
                  <a:schemeClr val="tx1"/>
                </a:solidFill>
                <a:effectLst/>
                <a:latin typeface="+mn-ea"/>
                <a:cs typeface="宋体" panose="02010600030101010101" pitchFamily="2" charset="-122"/>
              </a:rPr>
              <a:t>3</a:t>
            </a:r>
            <a:r>
              <a:rPr lang="zh-CN" altLang="zh-CN" sz="1800" kern="100" dirty="0">
                <a:solidFill>
                  <a:schemeClr val="tx1"/>
                </a:solidFill>
                <a:effectLst/>
                <a:latin typeface="+mn-ea"/>
                <a:cs typeface="宋体" panose="02010600030101010101" pitchFamily="2" charset="-122"/>
              </a:rPr>
              <a:t>个素材依照从上到下的顺序放在“调色”图层和“古籍书页”图层之间，适当调整其基础属性，使</a:t>
            </a:r>
            <a:r>
              <a:rPr lang="en-US" altLang="zh-CN" sz="1800" kern="100" dirty="0">
                <a:solidFill>
                  <a:schemeClr val="tx1"/>
                </a:solidFill>
                <a:effectLst/>
                <a:latin typeface="+mn-ea"/>
                <a:cs typeface="宋体" panose="02010600030101010101" pitchFamily="2" charset="-122"/>
              </a:rPr>
              <a:t>3</a:t>
            </a:r>
            <a:r>
              <a:rPr lang="zh-CN" altLang="zh-CN" sz="1800" kern="100" dirty="0">
                <a:solidFill>
                  <a:schemeClr val="tx1"/>
                </a:solidFill>
                <a:effectLst/>
                <a:latin typeface="+mn-ea"/>
                <a:cs typeface="宋体" panose="02010600030101010101" pitchFamily="2" charset="-122"/>
              </a:rPr>
              <a:t>个图层中上面的图层正好可以遮住下面的图层</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kern="100" dirty="0">
                <a:solidFill>
                  <a:schemeClr val="tx1"/>
                </a:solidFill>
                <a:effectLst/>
                <a:latin typeface="+mn-ea"/>
                <a:cs typeface="宋体" panose="02010600030101010101" pitchFamily="2" charset="-122"/>
              </a:rPr>
              <a:t>步骤</a:t>
            </a:r>
            <a:r>
              <a:rPr lang="en-US" altLang="zh-CN" sz="1800" kern="100" dirty="0">
                <a:solidFill>
                  <a:schemeClr val="tx1"/>
                </a:solidFill>
                <a:effectLst/>
                <a:latin typeface="+mn-ea"/>
                <a:cs typeface="宋体" panose="02010600030101010101" pitchFamily="2" charset="-122"/>
              </a:rPr>
              <a:t>03</a:t>
            </a:r>
            <a:r>
              <a:rPr lang="zh-CN" altLang="zh-CN" sz="1800" kern="100" dirty="0">
                <a:solidFill>
                  <a:schemeClr val="tx1"/>
                </a:solidFill>
                <a:effectLst/>
                <a:latin typeface="+mn-ea"/>
                <a:cs typeface="宋体" panose="02010600030101010101" pitchFamily="2" charset="-122"/>
              </a:rPr>
              <a:t>：新建一个空对象图层，并且开启三维属性，随后在上面添加</a:t>
            </a:r>
            <a:r>
              <a:rPr lang="en-US" altLang="zh-CN" sz="1800" kern="100" dirty="0">
                <a:solidFill>
                  <a:schemeClr val="tx1"/>
                </a:solidFill>
                <a:effectLst/>
                <a:latin typeface="+mn-ea"/>
                <a:cs typeface="宋体" panose="02010600030101010101" pitchFamily="2" charset="-122"/>
              </a:rPr>
              <a:t>Y</a:t>
            </a:r>
            <a:r>
              <a:rPr lang="zh-CN" altLang="zh-CN" sz="1800" kern="100" dirty="0">
                <a:solidFill>
                  <a:schemeClr val="tx1"/>
                </a:solidFill>
                <a:effectLst/>
                <a:latin typeface="+mn-ea"/>
                <a:cs typeface="宋体" panose="02010600030101010101" pitchFamily="2" charset="-122"/>
              </a:rPr>
              <a:t>轴上从</a:t>
            </a:r>
            <a:r>
              <a:rPr lang="en-US" altLang="zh-CN" sz="1800" kern="100" dirty="0">
                <a:solidFill>
                  <a:schemeClr val="tx1"/>
                </a:solidFill>
                <a:effectLst/>
                <a:latin typeface="+mn-ea"/>
                <a:cs typeface="宋体" panose="02010600030101010101" pitchFamily="2" charset="-122"/>
              </a:rPr>
              <a:t>0</a:t>
            </a:r>
            <a:r>
              <a:rPr lang="zh-CN" altLang="zh-CN" sz="1800" kern="100" dirty="0">
                <a:solidFill>
                  <a:schemeClr val="tx1"/>
                </a:solidFill>
                <a:effectLst/>
                <a:latin typeface="+mn-ea"/>
                <a:cs typeface="宋体" panose="02010600030101010101" pitchFamily="2" charset="-122"/>
              </a:rPr>
              <a:t>度到</a:t>
            </a:r>
            <a:r>
              <a:rPr lang="en-US" altLang="zh-CN" sz="1800" kern="100" dirty="0">
                <a:solidFill>
                  <a:schemeClr val="tx1"/>
                </a:solidFill>
                <a:effectLst/>
                <a:latin typeface="+mn-ea"/>
                <a:cs typeface="宋体" panose="02010600030101010101" pitchFamily="2" charset="-122"/>
              </a:rPr>
              <a:t>180</a:t>
            </a:r>
            <a:r>
              <a:rPr lang="zh-CN" altLang="zh-CN" sz="1800" kern="100" dirty="0">
                <a:solidFill>
                  <a:schemeClr val="tx1"/>
                </a:solidFill>
                <a:effectLst/>
                <a:latin typeface="+mn-ea"/>
                <a:cs typeface="宋体" panose="02010600030101010101" pitchFamily="2" charset="-122"/>
              </a:rPr>
              <a:t>度的关键帧动画，然后将“封面”和“纸张</a:t>
            </a:r>
            <a:r>
              <a:rPr lang="en-US" altLang="zh-CN" sz="1800" kern="100" dirty="0">
                <a:solidFill>
                  <a:schemeClr val="tx1"/>
                </a:solidFill>
                <a:effectLst/>
                <a:latin typeface="+mn-ea"/>
                <a:cs typeface="宋体" panose="02010600030101010101" pitchFamily="2" charset="-122"/>
              </a:rPr>
              <a:t>1</a:t>
            </a:r>
            <a:r>
              <a:rPr lang="zh-CN" altLang="zh-CN" sz="1800" kern="100" dirty="0">
                <a:solidFill>
                  <a:schemeClr val="tx1"/>
                </a:solidFill>
                <a:effectLst/>
                <a:latin typeface="+mn-ea"/>
                <a:cs typeface="宋体" panose="02010600030101010101" pitchFamily="2" charset="-122"/>
              </a:rPr>
              <a:t>”的锚点位置设置在它们的左边缘处，随后将这两个图层的对象设置为空对象图层。</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kern="100" dirty="0">
                <a:solidFill>
                  <a:schemeClr val="tx1"/>
                </a:solidFill>
                <a:effectLst/>
                <a:latin typeface="+mn-ea"/>
                <a:cs typeface="宋体" panose="02010600030101010101" pitchFamily="2" charset="-122"/>
              </a:rPr>
              <a:t>步骤</a:t>
            </a:r>
            <a:r>
              <a:rPr lang="en-US" altLang="zh-CN" sz="1800" kern="100" dirty="0">
                <a:solidFill>
                  <a:schemeClr val="tx1"/>
                </a:solidFill>
                <a:effectLst/>
                <a:latin typeface="+mn-ea"/>
                <a:cs typeface="宋体" panose="02010600030101010101" pitchFamily="2" charset="-122"/>
              </a:rPr>
              <a:t>04</a:t>
            </a:r>
            <a:r>
              <a:rPr lang="zh-CN" altLang="zh-CN" sz="1800" kern="100" dirty="0">
                <a:solidFill>
                  <a:schemeClr val="tx1"/>
                </a:solidFill>
                <a:effectLst/>
                <a:latin typeface="+mn-ea"/>
                <a:cs typeface="宋体" panose="02010600030101010101" pitchFamily="2" charset="-122"/>
              </a:rPr>
              <a:t>：新建一个摄像机，并添加一个向左运动的关键帧动画，使书打开后还能位于镜头中央。</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kern="100" dirty="0">
                <a:solidFill>
                  <a:schemeClr val="tx1"/>
                </a:solidFill>
                <a:effectLst/>
                <a:latin typeface="+mn-ea"/>
                <a:cs typeface="宋体" panose="02010600030101010101" pitchFamily="2" charset="-122"/>
              </a:rPr>
              <a:t>步骤</a:t>
            </a:r>
            <a:r>
              <a:rPr lang="en-US" altLang="zh-CN" sz="1800" kern="100" dirty="0">
                <a:solidFill>
                  <a:schemeClr val="tx1"/>
                </a:solidFill>
                <a:effectLst/>
                <a:latin typeface="+mn-ea"/>
                <a:cs typeface="宋体" panose="02010600030101010101" pitchFamily="2" charset="-122"/>
              </a:rPr>
              <a:t>05</a:t>
            </a:r>
            <a:r>
              <a:rPr lang="zh-CN" altLang="zh-CN" sz="1800" kern="100" dirty="0">
                <a:solidFill>
                  <a:schemeClr val="tx1"/>
                </a:solidFill>
                <a:effectLst/>
                <a:latin typeface="+mn-ea"/>
                <a:cs typeface="宋体" panose="02010600030101010101" pitchFamily="2" charset="-122"/>
              </a:rPr>
              <a:t>：在“纸张</a:t>
            </a:r>
            <a:r>
              <a:rPr lang="en-US" altLang="zh-CN" sz="1800" kern="100" dirty="0">
                <a:solidFill>
                  <a:schemeClr val="tx1"/>
                </a:solidFill>
                <a:effectLst/>
                <a:latin typeface="+mn-ea"/>
                <a:cs typeface="宋体" panose="02010600030101010101" pitchFamily="2" charset="-122"/>
              </a:rPr>
              <a:t>1</a:t>
            </a:r>
            <a:r>
              <a:rPr lang="zh-CN" altLang="zh-CN" sz="1800" kern="100" dirty="0">
                <a:solidFill>
                  <a:schemeClr val="tx1"/>
                </a:solidFill>
                <a:effectLst/>
                <a:latin typeface="+mn-ea"/>
                <a:cs typeface="宋体" panose="02010600030101010101" pitchFamily="2" charset="-122"/>
              </a:rPr>
              <a:t>”和“纸张</a:t>
            </a:r>
            <a:r>
              <a:rPr lang="en-US" altLang="zh-CN" sz="1800" kern="100" dirty="0">
                <a:solidFill>
                  <a:schemeClr val="tx1"/>
                </a:solidFill>
                <a:effectLst/>
                <a:latin typeface="+mn-ea"/>
                <a:cs typeface="宋体" panose="02010600030101010101" pitchFamily="2" charset="-122"/>
              </a:rPr>
              <a:t>2</a:t>
            </a:r>
            <a:r>
              <a:rPr lang="zh-CN" altLang="zh-CN" sz="1800" kern="100" dirty="0">
                <a:solidFill>
                  <a:schemeClr val="tx1"/>
                </a:solidFill>
                <a:effectLst/>
                <a:latin typeface="+mn-ea"/>
                <a:cs typeface="宋体" panose="02010600030101010101" pitchFamily="2" charset="-122"/>
              </a:rPr>
              <a:t>”上添加效果面板中的“</a:t>
            </a:r>
            <a:r>
              <a:rPr lang="en-US" altLang="zh-CN" sz="1800" kern="100" dirty="0">
                <a:solidFill>
                  <a:schemeClr val="tx1"/>
                </a:solidFill>
                <a:effectLst/>
                <a:latin typeface="+mn-ea"/>
                <a:cs typeface="宋体" panose="02010600030101010101" pitchFamily="2" charset="-122"/>
              </a:rPr>
              <a:t>CC Light Sweep</a:t>
            </a:r>
            <a:r>
              <a:rPr lang="zh-CN" altLang="zh-CN" sz="1800" kern="100" dirty="0">
                <a:solidFill>
                  <a:schemeClr val="tx1"/>
                </a:solidFill>
                <a:effectLst/>
                <a:latin typeface="+mn-ea"/>
                <a:cs typeface="宋体" panose="02010600030101010101" pitchFamily="2" charset="-122"/>
              </a:rPr>
              <a:t>（扫光）”效果。并且通过调节其属性使其成为书页中间的阴影。</a:t>
            </a:r>
            <a:endParaRPr lang="zh-CN" altLang="zh-CN" sz="1800" kern="100" dirty="0">
              <a:solidFill>
                <a:schemeClr val="tx1"/>
              </a:solidFill>
              <a:effectLst/>
              <a:latin typeface="+mn-ea"/>
              <a:cs typeface="Times New Roman" panose="02020603050405020304" pitchFamily="18" charset="0"/>
            </a:endParaRPr>
          </a:p>
        </p:txBody>
      </p:sp>
      <p:sp>
        <p:nvSpPr>
          <p:cNvPr id="6" name="文本框 5">
            <a:extLst>
              <a:ext uri="{FF2B5EF4-FFF2-40B4-BE49-F238E27FC236}">
                <a16:creationId xmlns:a16="http://schemas.microsoft.com/office/drawing/2014/main" id="{81645CA2-1E8E-C49F-33A6-9C6B1D225BD1}"/>
              </a:ext>
            </a:extLst>
          </p:cNvPr>
          <p:cNvSpPr txBox="1"/>
          <p:nvPr/>
        </p:nvSpPr>
        <p:spPr>
          <a:xfrm>
            <a:off x="2787240" y="266382"/>
            <a:ext cx="1627369" cy="664862"/>
          </a:xfrm>
          <a:prstGeom prst="rect">
            <a:avLst/>
          </a:prstGeom>
          <a:noFill/>
        </p:spPr>
        <p:txBody>
          <a:bodyPr wrap="none" rtlCol="0">
            <a:spAutoFit/>
          </a:bodyPr>
          <a:lstStyle/>
          <a:p>
            <a:pPr algn="just">
              <a:lnSpc>
                <a:spcPct val="150000"/>
              </a:lnSpc>
            </a:pPr>
            <a:r>
              <a:rPr lang="zh-CN" altLang="en-US" sz="2800" b="1" kern="100" dirty="0">
                <a:solidFill>
                  <a:srgbClr val="324A7A"/>
                </a:solidFill>
                <a:latin typeface="Calibri" panose="020F0502020204030204" pitchFamily="34" charset="0"/>
                <a:ea typeface="宋体" panose="02010600030101010101" pitchFamily="2" charset="-122"/>
                <a:cs typeface="Times New Roman" panose="02020603050405020304" pitchFamily="18" charset="0"/>
              </a:rPr>
              <a:t>过程提示</a:t>
            </a:r>
            <a:endParaRPr lang="zh-CN" altLang="zh-CN" sz="2800" kern="100" dirty="0">
              <a:solidFill>
                <a:srgbClr val="324A7A"/>
              </a:solidFill>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8" name="组合 7">
            <a:extLst>
              <a:ext uri="{FF2B5EF4-FFF2-40B4-BE49-F238E27FC236}">
                <a16:creationId xmlns:a16="http://schemas.microsoft.com/office/drawing/2014/main" id="{9BC8E344-FA7C-4B1B-4A5C-131BA719B6FF}"/>
              </a:ext>
            </a:extLst>
          </p:cNvPr>
          <p:cNvGrpSpPr/>
          <p:nvPr/>
        </p:nvGrpSpPr>
        <p:grpSpPr>
          <a:xfrm>
            <a:off x="1" y="930898"/>
            <a:ext cx="2161837" cy="918222"/>
            <a:chOff x="53900" y="1497840"/>
            <a:chExt cx="2161837" cy="918222"/>
          </a:xfrm>
        </p:grpSpPr>
        <p:sp>
          <p:nvSpPr>
            <p:cNvPr id="21" name="矩形: 圆角 20">
              <a:extLst>
                <a:ext uri="{FF2B5EF4-FFF2-40B4-BE49-F238E27FC236}">
                  <a16:creationId xmlns:a16="http://schemas.microsoft.com/office/drawing/2014/main" id="{A9588674-5692-8807-C8C5-A2D9A634E3D9}"/>
                </a:ext>
              </a:extLst>
            </p:cNvPr>
            <p:cNvSpPr/>
            <p:nvPr/>
          </p:nvSpPr>
          <p:spPr>
            <a:xfrm>
              <a:off x="83895" y="1497840"/>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90181C68-3917-E75C-566E-790ADB818753}"/>
                </a:ext>
              </a:extLst>
            </p:cNvPr>
            <p:cNvSpPr txBox="1"/>
            <p:nvPr/>
          </p:nvSpPr>
          <p:spPr>
            <a:xfrm>
              <a:off x="53900" y="1619077"/>
              <a:ext cx="2064281"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课后习题——翻书效果制作</a:t>
              </a:r>
              <a:endParaRPr lang="zh-CN" altLang="en-US" sz="4400" b="1" dirty="0">
                <a:solidFill>
                  <a:schemeClr val="bg1"/>
                </a:solidFill>
              </a:endParaRPr>
            </a:p>
          </p:txBody>
        </p:sp>
      </p:grpSp>
    </p:spTree>
    <p:custDataLst>
      <p:tags r:id="rId1"/>
    </p:custDataLst>
    <p:extLst>
      <p:ext uri="{BB962C8B-B14F-4D97-AF65-F5344CB8AC3E}">
        <p14:creationId xmlns:p14="http://schemas.microsoft.com/office/powerpoint/2010/main" val="343721019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25594" y="743856"/>
            <a:ext cx="11126257" cy="80955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86537"/>
            <a:ext cx="11072138" cy="478539"/>
          </a:xfrm>
          <a:prstGeom prst="rect">
            <a:avLst/>
          </a:prstGeom>
          <a:noFill/>
        </p:spPr>
        <p:txBody>
          <a:bodyPr wrap="square" rtlCol="0">
            <a:spAutoFit/>
          </a:bodyPr>
          <a:lstStyle/>
          <a:p>
            <a:pPr algn="ctr"/>
            <a:r>
              <a:rPr lang="zh-CN" altLang="en-US" sz="2400" b="1" dirty="0">
                <a:solidFill>
                  <a:schemeClr val="bg1"/>
                </a:solidFill>
              </a:rPr>
              <a:t>本  章  总  结</a:t>
            </a:r>
          </a:p>
        </p:txBody>
      </p:sp>
      <p:sp>
        <p:nvSpPr>
          <p:cNvPr id="57" name="圆角矩形 6"/>
          <p:cNvSpPr/>
          <p:nvPr>
            <p:custDataLst>
              <p:tags r:id="rId2"/>
            </p:custDataLst>
          </p:nvPr>
        </p:nvSpPr>
        <p:spPr>
          <a:xfrm>
            <a:off x="501793" y="2078951"/>
            <a:ext cx="11050058" cy="391697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59" name="quotation-mark_32371"/>
          <p:cNvSpPr>
            <a:spLocks noChangeAspect="1"/>
          </p:cNvSpPr>
          <p:nvPr>
            <p:custDataLst>
              <p:tags r:id="rId3"/>
            </p:custDataLst>
          </p:nvPr>
        </p:nvSpPr>
        <p:spPr bwMode="auto">
          <a:xfrm>
            <a:off x="595001" y="2197484"/>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4"/>
            </p:custDataLst>
          </p:nvPr>
        </p:nvSpPr>
        <p:spPr bwMode="auto">
          <a:xfrm rot="10800000">
            <a:off x="10969369" y="5428534"/>
            <a:ext cx="464063" cy="430818"/>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8" name="文本框 7"/>
          <p:cNvSpPr txBox="1"/>
          <p:nvPr>
            <p:custDataLst>
              <p:tags r:id="rId5"/>
            </p:custDataLst>
          </p:nvPr>
        </p:nvSpPr>
        <p:spPr>
          <a:xfrm>
            <a:off x="1311534" y="2285999"/>
            <a:ext cx="9539416" cy="3731278"/>
          </a:xfrm>
          <a:prstGeom prst="rect">
            <a:avLst/>
          </a:prstGeom>
          <a:noFill/>
        </p:spPr>
        <p:txBody>
          <a:bodyPr wrap="square" rtlCol="0">
            <a:spAutoFit/>
          </a:bodyPr>
          <a:lstStyle/>
          <a:p>
            <a:pPr algn="just">
              <a:lnSpc>
                <a:spcPct val="150000"/>
              </a:lnSpc>
            </a:pPr>
            <a:r>
              <a:rPr lang="zh-CN" altLang="zh-CN" sz="2000" kern="100" dirty="0">
                <a:effectLst/>
                <a:latin typeface="+mn-ea"/>
                <a:cs typeface="宋体" panose="02010600030101010101" pitchFamily="2" charset="-122"/>
              </a:rPr>
              <a:t>在使用</a:t>
            </a:r>
            <a:r>
              <a:rPr lang="en-US" altLang="zh-CN" sz="2000" kern="100" dirty="0">
                <a:effectLst/>
                <a:latin typeface="+mn-ea"/>
                <a:cs typeface="宋体" panose="02010600030101010101" pitchFamily="2" charset="-122"/>
              </a:rPr>
              <a:t>After Effects</a:t>
            </a:r>
            <a:r>
              <a:rPr lang="zh-CN" altLang="zh-CN" sz="2000" kern="100" dirty="0">
                <a:effectLst/>
                <a:latin typeface="+mn-ea"/>
                <a:cs typeface="宋体" panose="02010600030101010101" pitchFamily="2" charset="-122"/>
              </a:rPr>
              <a:t>进行效果制作时，经常性会出现案例中的文本效果，或者颇具文艺气息的转场效果等等。而这些效果自然少不了本章中的“光”以及“摄像机”功能的加持。尤其是“摄像机”与“空对象”的结合更是为这个功能画龙点睛。</a:t>
            </a:r>
            <a:endParaRPr lang="zh-CN" altLang="zh-CN" sz="2000" kern="100" dirty="0">
              <a:effectLst/>
              <a:latin typeface="+mn-ea"/>
              <a:cs typeface="Times New Roman" panose="02020603050405020304" pitchFamily="18" charset="0"/>
            </a:endParaRPr>
          </a:p>
          <a:p>
            <a:pPr algn="just">
              <a:lnSpc>
                <a:spcPct val="150000"/>
              </a:lnSpc>
            </a:pPr>
            <a:r>
              <a:rPr lang="en-US" altLang="zh-CN" sz="2000" kern="100" dirty="0">
                <a:effectLst/>
                <a:latin typeface="+mn-ea"/>
                <a:cs typeface="宋体" panose="02010600030101010101" pitchFamily="2" charset="-122"/>
              </a:rPr>
              <a:t>    </a:t>
            </a:r>
            <a:r>
              <a:rPr lang="zh-CN" altLang="zh-CN" sz="2000" kern="100" dirty="0">
                <a:effectLst/>
                <a:latin typeface="+mn-ea"/>
                <a:cs typeface="宋体" panose="02010600030101010101" pitchFamily="2" charset="-122"/>
              </a:rPr>
              <a:t>毫不夸张的说，熟练掌握摄像机功能后，基本上在大部分使用</a:t>
            </a:r>
            <a:r>
              <a:rPr lang="en-US" altLang="zh-CN" sz="2000" kern="100" dirty="0">
                <a:effectLst/>
                <a:latin typeface="+mn-ea"/>
                <a:cs typeface="宋体" panose="02010600030101010101" pitchFamily="2" charset="-122"/>
              </a:rPr>
              <a:t>After Effects</a:t>
            </a:r>
            <a:r>
              <a:rPr lang="zh-CN" altLang="zh-CN" sz="2000" kern="100" dirty="0">
                <a:effectLst/>
                <a:latin typeface="+mn-ea"/>
                <a:cs typeface="宋体" panose="02010600030101010101" pitchFamily="2" charset="-122"/>
              </a:rPr>
              <a:t>软件制作效果的时候，就已经可以制作出非常精良的效果，由此可见摄像机效果在效果制作中的比重。</a:t>
            </a:r>
            <a:endParaRPr lang="zh-CN" altLang="zh-CN" sz="2000" kern="100" dirty="0">
              <a:effectLst/>
              <a:latin typeface="+mn-ea"/>
              <a:cs typeface="Times New Roman" panose="02020603050405020304" pitchFamily="18" charset="0"/>
            </a:endParaRPr>
          </a:p>
          <a:p>
            <a:pPr algn="just">
              <a:lnSpc>
                <a:spcPct val="150000"/>
              </a:lnSpc>
            </a:pPr>
            <a:r>
              <a:rPr lang="en-US" altLang="zh-CN" sz="2000" kern="100" dirty="0">
                <a:effectLst/>
                <a:latin typeface="+mn-ea"/>
                <a:cs typeface="宋体" panose="02010600030101010101" pitchFamily="2" charset="-122"/>
              </a:rPr>
              <a:t>    </a:t>
            </a:r>
            <a:r>
              <a:rPr lang="zh-CN" altLang="zh-CN" sz="2000" kern="100" dirty="0">
                <a:effectLst/>
                <a:latin typeface="+mn-ea"/>
                <a:cs typeface="宋体" panose="02010600030101010101" pitchFamily="2" charset="-122"/>
              </a:rPr>
              <a:t>随着课程和日后工作的进行，熟练掌握本章知识内容，不仅可以加深自己对软件和效果制作的理解，同时可以在日后的工作学习当中制作出更好更精良的效果。</a:t>
            </a:r>
            <a:endParaRPr lang="zh-CN" altLang="zh-CN" sz="2000" kern="100" dirty="0">
              <a:effectLst/>
              <a:latin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16498275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347904" y="3198168"/>
            <a:ext cx="1723549" cy="830997"/>
          </a:xfrm>
          <a:prstGeom prst="rect">
            <a:avLst/>
          </a:prstGeom>
          <a:noFill/>
        </p:spPr>
        <p:txBody>
          <a:bodyPr wrap="none" rtlCol="0">
            <a:spAutoFit/>
          </a:bodyPr>
          <a:lstStyle/>
          <a:p>
            <a:pPr algn="ctr"/>
            <a:r>
              <a:rPr lang="zh-CN" altLang="en-US" sz="2400" dirty="0">
                <a:solidFill>
                  <a:schemeClr val="tx1">
                    <a:lumMod val="75000"/>
                    <a:lumOff val="25000"/>
                  </a:schemeClr>
                </a:solidFill>
              </a:rPr>
              <a:t>本节知识</a:t>
            </a:r>
            <a:endParaRPr lang="en-US" altLang="zh-CN" sz="2400" dirty="0">
              <a:solidFill>
                <a:schemeClr val="tx1">
                  <a:lumMod val="75000"/>
                  <a:lumOff val="25000"/>
                </a:schemeClr>
              </a:solidFill>
            </a:endParaRPr>
          </a:p>
          <a:p>
            <a:pPr algn="ctr"/>
            <a:r>
              <a:rPr lang="zh-CN" altLang="en-US" sz="2400" dirty="0">
                <a:solidFill>
                  <a:schemeClr val="tx1">
                    <a:lumMod val="75000"/>
                    <a:lumOff val="25000"/>
                  </a:schemeClr>
                </a:solidFill>
              </a:rPr>
              <a:t>思维导图：</a:t>
            </a:r>
          </a:p>
        </p:txBody>
      </p:sp>
      <p:graphicFrame>
        <p:nvGraphicFramePr>
          <p:cNvPr id="7" name="表格 6">
            <a:extLst>
              <a:ext uri="{FF2B5EF4-FFF2-40B4-BE49-F238E27FC236}">
                <a16:creationId xmlns:a16="http://schemas.microsoft.com/office/drawing/2014/main" id="{F22002E6-045B-3FE6-8EBA-67ACCA41869E}"/>
              </a:ext>
            </a:extLst>
          </p:cNvPr>
          <p:cNvGraphicFramePr>
            <a:graphicFrameLocks noGrp="1"/>
          </p:cNvGraphicFramePr>
          <p:nvPr>
            <p:extLst>
              <p:ext uri="{D42A27DB-BD31-4B8C-83A1-F6EECF244321}">
                <p14:modId xmlns:p14="http://schemas.microsoft.com/office/powerpoint/2010/main" val="3985534520"/>
              </p:ext>
            </p:extLst>
          </p:nvPr>
        </p:nvGraphicFramePr>
        <p:xfrm>
          <a:off x="2831455" y="2667001"/>
          <a:ext cx="8517175" cy="2409008"/>
        </p:xfrm>
        <a:graphic>
          <a:graphicData uri="http://schemas.openxmlformats.org/drawingml/2006/table">
            <a:tbl>
              <a:tblPr firstRow="1" firstCol="1" bandRow="1">
                <a:tableStyleId>{5C22544A-7EE6-4342-B048-85BDC9FD1C3A}</a:tableStyleId>
              </a:tblPr>
              <a:tblGrid>
                <a:gridCol w="2382651">
                  <a:extLst>
                    <a:ext uri="{9D8B030D-6E8A-4147-A177-3AD203B41FA5}">
                      <a16:colId xmlns:a16="http://schemas.microsoft.com/office/drawing/2014/main" val="4293475723"/>
                    </a:ext>
                  </a:extLst>
                </a:gridCol>
                <a:gridCol w="4445481">
                  <a:extLst>
                    <a:ext uri="{9D8B030D-6E8A-4147-A177-3AD203B41FA5}">
                      <a16:colId xmlns:a16="http://schemas.microsoft.com/office/drawing/2014/main" val="3437542760"/>
                    </a:ext>
                  </a:extLst>
                </a:gridCol>
                <a:gridCol w="1689043">
                  <a:extLst>
                    <a:ext uri="{9D8B030D-6E8A-4147-A177-3AD203B41FA5}">
                      <a16:colId xmlns:a16="http://schemas.microsoft.com/office/drawing/2014/main" val="3258429242"/>
                    </a:ext>
                  </a:extLst>
                </a:gridCol>
              </a:tblGrid>
              <a:tr h="443432">
                <a:tc>
                  <a:txBody>
                    <a:bodyPr/>
                    <a:lstStyle/>
                    <a:p>
                      <a:pPr algn="just">
                        <a:lnSpc>
                          <a:spcPct val="150000"/>
                        </a:lnSpc>
                      </a:pPr>
                      <a:r>
                        <a:rPr lang="zh-CN" sz="1800" kern="100" dirty="0">
                          <a:effectLst/>
                        </a:rPr>
                        <a:t>分类</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73521" marR="73521" marT="0" marB="0"/>
                </a:tc>
                <a:tc>
                  <a:txBody>
                    <a:bodyPr/>
                    <a:lstStyle/>
                    <a:p>
                      <a:pPr algn="just">
                        <a:lnSpc>
                          <a:spcPct val="150000"/>
                        </a:lnSpc>
                      </a:pPr>
                      <a:r>
                        <a:rPr lang="zh-CN" sz="1800" kern="100">
                          <a:effectLst/>
                        </a:rPr>
                        <a:t>内容</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73521" marR="73521" marT="0" marB="0"/>
                </a:tc>
                <a:tc>
                  <a:txBody>
                    <a:bodyPr/>
                    <a:lstStyle/>
                    <a:p>
                      <a:pPr algn="just">
                        <a:lnSpc>
                          <a:spcPct val="150000"/>
                        </a:lnSpc>
                      </a:pPr>
                      <a:r>
                        <a:rPr lang="zh-CN" sz="1800" kern="100">
                          <a:effectLst/>
                        </a:rPr>
                        <a:t>重要性</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73521" marR="73521" marT="0" marB="0"/>
                </a:tc>
                <a:extLst>
                  <a:ext uri="{0D108BD9-81ED-4DB2-BD59-A6C34878D82A}">
                    <a16:rowId xmlns:a16="http://schemas.microsoft.com/office/drawing/2014/main" val="2050669426"/>
                  </a:ext>
                </a:extLst>
              </a:tr>
              <a:tr h="512934">
                <a:tc>
                  <a:txBody>
                    <a:bodyPr/>
                    <a:lstStyle/>
                    <a:p>
                      <a:pPr algn="just">
                        <a:lnSpc>
                          <a:spcPct val="150000"/>
                        </a:lnSpc>
                      </a:pPr>
                      <a:r>
                        <a:rPr lang="zh-CN" sz="1800" kern="100">
                          <a:effectLst/>
                        </a:rPr>
                        <a:t>三维图层的概念</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73521" marR="73521" marT="0" marB="0"/>
                </a:tc>
                <a:tc>
                  <a:txBody>
                    <a:bodyPr/>
                    <a:lstStyle/>
                    <a:p>
                      <a:pPr algn="just">
                        <a:lnSpc>
                          <a:spcPct val="150000"/>
                        </a:lnSpc>
                      </a:pPr>
                      <a:r>
                        <a:rPr lang="zh-CN" sz="1800" kern="100">
                          <a:effectLst/>
                        </a:rPr>
                        <a:t>了解三维图层的概念</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73521" marR="73521" marT="0" marB="0"/>
                </a:tc>
                <a:tc>
                  <a:txBody>
                    <a:bodyPr/>
                    <a:lstStyle/>
                    <a:p>
                      <a:pPr algn="just">
                        <a:lnSpc>
                          <a:spcPct val="150000"/>
                        </a:lnSpc>
                      </a:pPr>
                      <a:r>
                        <a:rPr lang="zh-CN" sz="18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73521" marR="73521" marT="0" marB="0"/>
                </a:tc>
                <a:extLst>
                  <a:ext uri="{0D108BD9-81ED-4DB2-BD59-A6C34878D82A}">
                    <a16:rowId xmlns:a16="http://schemas.microsoft.com/office/drawing/2014/main" val="1910231505"/>
                  </a:ext>
                </a:extLst>
              </a:tr>
              <a:tr h="512934">
                <a:tc>
                  <a:txBody>
                    <a:bodyPr/>
                    <a:lstStyle/>
                    <a:p>
                      <a:pPr algn="just">
                        <a:lnSpc>
                          <a:spcPct val="150000"/>
                        </a:lnSpc>
                      </a:pPr>
                      <a:r>
                        <a:rPr lang="zh-CN" sz="1800" kern="100">
                          <a:effectLst/>
                        </a:rPr>
                        <a:t>三维图层的基本操作</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73521" marR="73521" marT="0" marB="0"/>
                </a:tc>
                <a:tc>
                  <a:txBody>
                    <a:bodyPr/>
                    <a:lstStyle/>
                    <a:p>
                      <a:pPr algn="just">
                        <a:lnSpc>
                          <a:spcPct val="150000"/>
                        </a:lnSpc>
                      </a:pPr>
                      <a:r>
                        <a:rPr lang="zh-CN" sz="1800" kern="100">
                          <a:effectLst/>
                        </a:rPr>
                        <a:t>了解三维图层的基本操作</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73521" marR="73521" marT="0" marB="0"/>
                </a:tc>
                <a:tc>
                  <a:txBody>
                    <a:bodyPr/>
                    <a:lstStyle/>
                    <a:p>
                      <a:pPr algn="just">
                        <a:lnSpc>
                          <a:spcPct val="150000"/>
                        </a:lnSpc>
                      </a:pPr>
                      <a:r>
                        <a:rPr lang="zh-CN" sz="18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73521" marR="73521" marT="0" marB="0"/>
                </a:tc>
                <a:extLst>
                  <a:ext uri="{0D108BD9-81ED-4DB2-BD59-A6C34878D82A}">
                    <a16:rowId xmlns:a16="http://schemas.microsoft.com/office/drawing/2014/main" val="4035178093"/>
                  </a:ext>
                </a:extLst>
              </a:tr>
              <a:tr h="939708">
                <a:tc>
                  <a:txBody>
                    <a:bodyPr/>
                    <a:lstStyle/>
                    <a:p>
                      <a:pPr algn="just">
                        <a:lnSpc>
                          <a:spcPct val="150000"/>
                        </a:lnSpc>
                      </a:pPr>
                      <a:r>
                        <a:rPr lang="zh-CN" sz="1800" kern="100">
                          <a:effectLst/>
                        </a:rPr>
                        <a:t>三维图层的材质属性以及坐标系统</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73521" marR="73521" marT="0" marB="0"/>
                </a:tc>
                <a:tc>
                  <a:txBody>
                    <a:bodyPr/>
                    <a:lstStyle/>
                    <a:p>
                      <a:pPr algn="just">
                        <a:lnSpc>
                          <a:spcPct val="150000"/>
                        </a:lnSpc>
                      </a:pPr>
                      <a:r>
                        <a:rPr lang="zh-CN" sz="1800" kern="100" dirty="0">
                          <a:effectLst/>
                        </a:rPr>
                        <a:t>了解三维图层的材质属性以及坐标系统</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73521" marR="73521" marT="0" marB="0"/>
                </a:tc>
                <a:tc>
                  <a:txBody>
                    <a:bodyPr/>
                    <a:lstStyle/>
                    <a:p>
                      <a:pPr algn="just">
                        <a:lnSpc>
                          <a:spcPct val="150000"/>
                        </a:lnSpc>
                      </a:pPr>
                      <a:r>
                        <a:rPr lang="zh-CN" sz="1800" kern="100" dirty="0">
                          <a:effectLst/>
                        </a:rPr>
                        <a: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73521" marR="73521" marT="0" marB="0"/>
                </a:tc>
                <a:extLst>
                  <a:ext uri="{0D108BD9-81ED-4DB2-BD59-A6C34878D82A}">
                    <a16:rowId xmlns:a16="http://schemas.microsoft.com/office/drawing/2014/main" val="676885768"/>
                  </a:ext>
                </a:extLst>
              </a:tr>
            </a:tbl>
          </a:graphicData>
        </a:graphic>
      </p:graphicFrame>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6E907D61-5C82-7697-4A5D-EA1D555DF6AD}"/>
              </a:ext>
            </a:extLst>
          </p:cNvPr>
          <p:cNvGrpSpPr/>
          <p:nvPr/>
        </p:nvGrpSpPr>
        <p:grpSpPr>
          <a:xfrm>
            <a:off x="163078" y="856997"/>
            <a:ext cx="1952227" cy="979846"/>
            <a:chOff x="163078" y="856997"/>
            <a:chExt cx="1952227" cy="979846"/>
          </a:xfrm>
        </p:grpSpPr>
        <p:sp>
          <p:nvSpPr>
            <p:cNvPr id="42" name="矩形: 圆角 41"/>
            <p:cNvSpPr/>
            <p:nvPr/>
          </p:nvSpPr>
          <p:spPr>
            <a:xfrm>
              <a:off x="163078" y="856997"/>
              <a:ext cx="1952227" cy="9798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163078" y="1026317"/>
              <a:ext cx="1890358"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课堂案例——穿越楼群</a:t>
              </a:r>
              <a:endParaRPr lang="zh-CN" altLang="en-US" sz="2000" b="1" dirty="0">
                <a:solidFill>
                  <a:schemeClr val="bg1"/>
                </a:solidFill>
              </a:endParaRPr>
            </a:p>
          </p:txBody>
        </p:sp>
      </p:grpSp>
      <p:sp>
        <p:nvSpPr>
          <p:cNvPr id="48" name="等腰三角形 47"/>
          <p:cNvSpPr/>
          <p:nvPr/>
        </p:nvSpPr>
        <p:spPr>
          <a:xfrm rot="16200000">
            <a:off x="2232712" y="12764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C276F448-2BB2-368B-2A49-EC09A3D61ACC}"/>
              </a:ext>
            </a:extLst>
          </p:cNvPr>
          <p:cNvSpPr/>
          <p:nvPr/>
        </p:nvSpPr>
        <p:spPr>
          <a:xfrm>
            <a:off x="2823767" y="509220"/>
            <a:ext cx="7463233" cy="244996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mn-ea"/>
                <a:cs typeface="宋体" panose="02010600030101010101" pitchFamily="2" charset="-122"/>
              </a:rPr>
              <a:t>素材位置</a:t>
            </a:r>
            <a:r>
              <a:rPr lang="zh-CN" altLang="zh-CN" sz="1800" kern="100" dirty="0">
                <a:solidFill>
                  <a:schemeClr val="tx1"/>
                </a:solidFill>
                <a:effectLst/>
                <a:latin typeface="+mn-ea"/>
                <a:cs typeface="宋体" panose="02010600030101010101" pitchFamily="2" charset="-122"/>
              </a:rPr>
              <a:t> 实例文件</a:t>
            </a:r>
            <a:r>
              <a:rPr lang="en-US" altLang="zh-CN" sz="1800" kern="100" dirty="0">
                <a:solidFill>
                  <a:schemeClr val="tx1"/>
                </a:solidFill>
                <a:effectLst/>
                <a:latin typeface="+mn-ea"/>
                <a:cs typeface="宋体" panose="02010600030101010101" pitchFamily="2" charset="-122"/>
              </a:rPr>
              <a:t>&gt;CH08&gt;</a:t>
            </a:r>
            <a:r>
              <a:rPr lang="zh-CN" altLang="zh-CN" sz="1800" kern="100" dirty="0">
                <a:solidFill>
                  <a:schemeClr val="tx1"/>
                </a:solidFill>
                <a:effectLst/>
                <a:latin typeface="+mn-ea"/>
                <a:cs typeface="宋体" panose="02010600030101010101" pitchFamily="2" charset="-122"/>
              </a:rPr>
              <a:t>课堂案例——空间穿越</a:t>
            </a:r>
            <a:r>
              <a:rPr lang="en-US" altLang="zh-CN" sz="1800" kern="100" dirty="0">
                <a:solidFill>
                  <a:schemeClr val="tx1"/>
                </a:solidFill>
                <a:effectLst/>
                <a:latin typeface="+mn-ea"/>
                <a:cs typeface="宋体" panose="02010600030101010101" pitchFamily="2" charset="-122"/>
              </a:rPr>
              <a:t>&gt;</a:t>
            </a:r>
            <a:r>
              <a:rPr lang="zh-CN" altLang="zh-CN" sz="1800" kern="100" dirty="0">
                <a:solidFill>
                  <a:schemeClr val="tx1"/>
                </a:solidFill>
                <a:effectLst/>
                <a:latin typeface="+mn-ea"/>
                <a:cs typeface="宋体" panose="02010600030101010101" pitchFamily="2" charset="-122"/>
              </a:rPr>
              <a:t>（素材）</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b="1" kern="100" dirty="0">
                <a:solidFill>
                  <a:schemeClr val="tx1"/>
                </a:solidFill>
                <a:effectLst/>
                <a:latin typeface="+mn-ea"/>
                <a:cs typeface="宋体" panose="02010600030101010101" pitchFamily="2" charset="-122"/>
              </a:rPr>
              <a:t>实例位置</a:t>
            </a:r>
            <a:r>
              <a:rPr lang="zh-CN" altLang="zh-CN" sz="1800" kern="100" dirty="0">
                <a:solidFill>
                  <a:schemeClr val="tx1"/>
                </a:solidFill>
                <a:effectLst/>
                <a:latin typeface="+mn-ea"/>
                <a:cs typeface="宋体" panose="02010600030101010101" pitchFamily="2" charset="-122"/>
              </a:rPr>
              <a:t> 实例文件</a:t>
            </a:r>
            <a:r>
              <a:rPr lang="en-US" altLang="zh-CN" sz="1800" kern="100" dirty="0">
                <a:solidFill>
                  <a:schemeClr val="tx1"/>
                </a:solidFill>
                <a:effectLst/>
                <a:latin typeface="+mn-ea"/>
                <a:cs typeface="宋体" panose="02010600030101010101" pitchFamily="2" charset="-122"/>
              </a:rPr>
              <a:t>&gt;CH08&gt;</a:t>
            </a:r>
            <a:r>
              <a:rPr lang="zh-CN" altLang="zh-CN" sz="1800" kern="100" dirty="0">
                <a:solidFill>
                  <a:schemeClr val="tx1"/>
                </a:solidFill>
                <a:effectLst/>
                <a:latin typeface="+mn-ea"/>
                <a:cs typeface="宋体" panose="02010600030101010101" pitchFamily="2" charset="-122"/>
              </a:rPr>
              <a:t>课堂案例——空间穿越</a:t>
            </a:r>
            <a:r>
              <a:rPr lang="en-US" altLang="zh-CN" sz="1800" kern="100" dirty="0">
                <a:solidFill>
                  <a:schemeClr val="tx1"/>
                </a:solidFill>
                <a:effectLst/>
                <a:latin typeface="+mn-ea"/>
                <a:cs typeface="宋体" panose="02010600030101010101" pitchFamily="2" charset="-122"/>
              </a:rPr>
              <a:t>.</a:t>
            </a:r>
            <a:r>
              <a:rPr lang="en-US" altLang="zh-CN" sz="1800" kern="100" dirty="0" err="1">
                <a:solidFill>
                  <a:schemeClr val="tx1"/>
                </a:solidFill>
                <a:effectLst/>
                <a:latin typeface="+mn-ea"/>
                <a:cs typeface="宋体" panose="02010600030101010101" pitchFamily="2" charset="-122"/>
              </a:rPr>
              <a:t>aep</a:t>
            </a:r>
            <a:endParaRPr lang="zh-CN" altLang="zh-CN" sz="1800" kern="100" dirty="0">
              <a:solidFill>
                <a:schemeClr val="tx1"/>
              </a:solidFill>
              <a:effectLst/>
              <a:latin typeface="+mn-ea"/>
              <a:cs typeface="Times New Roman" panose="02020603050405020304" pitchFamily="18" charset="0"/>
            </a:endParaRPr>
          </a:p>
          <a:p>
            <a:pPr algn="just">
              <a:lnSpc>
                <a:spcPct val="150000"/>
              </a:lnSpc>
            </a:pPr>
            <a:r>
              <a:rPr lang="zh-CN" altLang="zh-CN" sz="1800" b="1" kern="100" dirty="0">
                <a:solidFill>
                  <a:schemeClr val="tx1"/>
                </a:solidFill>
                <a:effectLst/>
                <a:latin typeface="+mn-ea"/>
                <a:cs typeface="宋体" panose="02010600030101010101" pitchFamily="2" charset="-122"/>
              </a:rPr>
              <a:t>案例描述</a:t>
            </a:r>
            <a:r>
              <a:rPr lang="zh-CN" altLang="zh-CN" sz="1800" kern="100" dirty="0">
                <a:solidFill>
                  <a:schemeClr val="tx1"/>
                </a:solidFill>
                <a:effectLst/>
                <a:latin typeface="+mn-ea"/>
                <a:cs typeface="宋体" panose="02010600030101010101" pitchFamily="2" charset="-122"/>
              </a:rPr>
              <a:t> 在实际效果制作中，当为图层添加了三维属性之后，不仅会增加</a:t>
            </a:r>
            <a:r>
              <a:rPr lang="en-US" altLang="zh-CN" sz="1800" kern="100" dirty="0">
                <a:solidFill>
                  <a:schemeClr val="tx1"/>
                </a:solidFill>
                <a:effectLst/>
                <a:latin typeface="+mn-ea"/>
                <a:cs typeface="宋体" panose="02010600030101010101" pitchFamily="2" charset="-122"/>
              </a:rPr>
              <a:t>Z</a:t>
            </a:r>
            <a:r>
              <a:rPr lang="zh-CN" altLang="zh-CN" sz="1800" kern="100" dirty="0">
                <a:solidFill>
                  <a:schemeClr val="tx1"/>
                </a:solidFill>
                <a:effectLst/>
                <a:latin typeface="+mn-ea"/>
                <a:cs typeface="宋体" panose="02010600030101010101" pitchFamily="2" charset="-122"/>
              </a:rPr>
              <a:t>轴属性，并且还可以使用其他功能来丰富此三维空间。本案例将初步展示使用三维空间功能后，画面的效果变化，制作的效果如图</a:t>
            </a:r>
            <a:r>
              <a:rPr lang="en-US" altLang="zh-CN" sz="1800" kern="100" dirty="0">
                <a:solidFill>
                  <a:schemeClr val="tx1"/>
                </a:solidFill>
                <a:effectLst/>
                <a:latin typeface="+mn-ea"/>
                <a:cs typeface="宋体" panose="02010600030101010101" pitchFamily="2" charset="-122"/>
              </a:rPr>
              <a:t>8-1</a:t>
            </a:r>
            <a:r>
              <a:rPr lang="zh-CN" altLang="zh-CN" sz="1800" kern="100" dirty="0">
                <a:solidFill>
                  <a:schemeClr val="tx1"/>
                </a:solidFill>
                <a:effectLst/>
                <a:latin typeface="+mn-ea"/>
                <a:cs typeface="宋体" panose="02010600030101010101" pitchFamily="2" charset="-122"/>
              </a:rPr>
              <a:t>所示。</a:t>
            </a:r>
            <a:endParaRPr lang="zh-CN" altLang="zh-CN" sz="1800" kern="100" dirty="0">
              <a:solidFill>
                <a:schemeClr val="tx1"/>
              </a:solidFill>
              <a:effectLst/>
              <a:latin typeface="+mn-ea"/>
              <a:cs typeface="Times New Roman" panose="02020603050405020304" pitchFamily="18" charset="0"/>
            </a:endParaRPr>
          </a:p>
        </p:txBody>
      </p:sp>
      <p:sp>
        <p:nvSpPr>
          <p:cNvPr id="10" name="文本框 9">
            <a:extLst>
              <a:ext uri="{FF2B5EF4-FFF2-40B4-BE49-F238E27FC236}">
                <a16:creationId xmlns:a16="http://schemas.microsoft.com/office/drawing/2014/main" id="{AFA700DC-E793-0017-78ED-95C44942A73D}"/>
              </a:ext>
            </a:extLst>
          </p:cNvPr>
          <p:cNvSpPr txBox="1"/>
          <p:nvPr/>
        </p:nvSpPr>
        <p:spPr>
          <a:xfrm>
            <a:off x="3048000" y="3198809"/>
            <a:ext cx="6096000" cy="507831"/>
          </a:xfrm>
          <a:prstGeom prst="rect">
            <a:avLst/>
          </a:prstGeom>
          <a:noFill/>
        </p:spPr>
        <p:txBody>
          <a:bodyPr wrap="square">
            <a:spAutoFit/>
          </a:bodyPr>
          <a:lstStyle/>
          <a:p>
            <a:pPr algn="just">
              <a:lnSpc>
                <a:spcPct val="150000"/>
              </a:lnSpc>
            </a:pPr>
            <a:r>
              <a:rPr lang="zh-CN" altLang="zh-CN" sz="1800" b="1" kern="100" dirty="0">
                <a:effectLst/>
                <a:latin typeface="微软雅黑" panose="020B0503020204020204" pitchFamily="34" charset="-122"/>
                <a:ea typeface="微软雅黑" panose="020B0503020204020204" pitchFamily="34" charset="-122"/>
                <a:cs typeface="宋体" panose="02010600030101010101" pitchFamily="2" charset="-122"/>
              </a:rPr>
              <a:t>难易指数</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1" name="图片 10">
            <a:extLst>
              <a:ext uri="{FF2B5EF4-FFF2-40B4-BE49-F238E27FC236}">
                <a16:creationId xmlns:a16="http://schemas.microsoft.com/office/drawing/2014/main" id="{4040E905-1BCE-F241-583A-37290E1726F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3540045" y="3853792"/>
            <a:ext cx="6097329" cy="2714648"/>
          </a:xfrm>
          <a:prstGeom prst="rect">
            <a:avLst/>
          </a:prstGeom>
          <a:noFill/>
          <a:ln>
            <a:noFill/>
          </a:ln>
        </p:spPr>
      </p:pic>
    </p:spTree>
    <p:custDataLst>
      <p:tags r:id="rId1"/>
    </p:custDataLst>
    <p:extLst>
      <p:ext uri="{BB962C8B-B14F-4D97-AF65-F5344CB8AC3E}">
        <p14:creationId xmlns:p14="http://schemas.microsoft.com/office/powerpoint/2010/main" val="16762540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等腰三角形 47"/>
          <p:cNvSpPr/>
          <p:nvPr/>
        </p:nvSpPr>
        <p:spPr>
          <a:xfrm rot="16200000">
            <a:off x="2232539" y="12764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0DE84E60-4B69-8ABD-C21E-4EAF5A4D982A}"/>
              </a:ext>
            </a:extLst>
          </p:cNvPr>
          <p:cNvSpPr/>
          <p:nvPr/>
        </p:nvSpPr>
        <p:spPr>
          <a:xfrm>
            <a:off x="2990129" y="219344"/>
            <a:ext cx="5164179" cy="2180956"/>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：启动</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After Effects 2022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，导入学习资源中的“实例文件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&gt;CH08&gt;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课堂案例——空间穿越</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aep</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”文件，然后在“项目”面板中双击“空间穿越”加载该合成，如图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圆角 1">
            <a:extLst>
              <a:ext uri="{FF2B5EF4-FFF2-40B4-BE49-F238E27FC236}">
                <a16:creationId xmlns:a16="http://schemas.microsoft.com/office/drawing/2014/main" id="{13D8BED8-8166-5194-8B37-AC5CDEF48F92}"/>
              </a:ext>
            </a:extLst>
          </p:cNvPr>
          <p:cNvSpPr/>
          <p:nvPr/>
        </p:nvSpPr>
        <p:spPr>
          <a:xfrm>
            <a:off x="2670806" y="2688338"/>
            <a:ext cx="5483502" cy="136653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02</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：激活“时间轴”面板中所有</a:t>
            </a:r>
            <a:r>
              <a:rPr lang="en-US"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1.jpg</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2.jpg</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3.jpg</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和 “三维图层”功能，如图</a:t>
            </a:r>
            <a:r>
              <a:rPr lang="en-US"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8-3</a:t>
            </a:r>
            <a:r>
              <a:rPr lang="zh-CN" altLang="zh-CN"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8" name="组合 7">
            <a:extLst>
              <a:ext uri="{FF2B5EF4-FFF2-40B4-BE49-F238E27FC236}">
                <a16:creationId xmlns:a16="http://schemas.microsoft.com/office/drawing/2014/main" id="{1F6D042A-A1DA-20A0-3F99-0CF6B7E85A41}"/>
              </a:ext>
            </a:extLst>
          </p:cNvPr>
          <p:cNvGrpSpPr/>
          <p:nvPr/>
        </p:nvGrpSpPr>
        <p:grpSpPr>
          <a:xfrm>
            <a:off x="163078" y="856997"/>
            <a:ext cx="1952227" cy="979846"/>
            <a:chOff x="163078" y="856997"/>
            <a:chExt cx="1952227" cy="979846"/>
          </a:xfrm>
        </p:grpSpPr>
        <p:sp>
          <p:nvSpPr>
            <p:cNvPr id="9" name="矩形: 圆角 8">
              <a:extLst>
                <a:ext uri="{FF2B5EF4-FFF2-40B4-BE49-F238E27FC236}">
                  <a16:creationId xmlns:a16="http://schemas.microsoft.com/office/drawing/2014/main" id="{CC4508EF-EAA5-1B30-E026-D2A68BDE99D0}"/>
                </a:ext>
              </a:extLst>
            </p:cNvPr>
            <p:cNvSpPr/>
            <p:nvPr/>
          </p:nvSpPr>
          <p:spPr>
            <a:xfrm>
              <a:off x="163078" y="856997"/>
              <a:ext cx="1952227" cy="9798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09FCC7D9-F7D3-E96E-EF71-28EE06A41AC3}"/>
                </a:ext>
              </a:extLst>
            </p:cNvPr>
            <p:cNvSpPr txBox="1"/>
            <p:nvPr/>
          </p:nvSpPr>
          <p:spPr>
            <a:xfrm>
              <a:off x="163078" y="1026317"/>
              <a:ext cx="1890358"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课堂案例——穿越楼群</a:t>
              </a:r>
              <a:endParaRPr lang="zh-CN" altLang="en-US" sz="2000" b="1" dirty="0">
                <a:solidFill>
                  <a:schemeClr val="bg1"/>
                </a:solidFill>
              </a:endParaRPr>
            </a:p>
          </p:txBody>
        </p:sp>
      </p:grpSp>
      <p:pic>
        <p:nvPicPr>
          <p:cNvPr id="11" name="图片 10">
            <a:extLst>
              <a:ext uri="{FF2B5EF4-FFF2-40B4-BE49-F238E27FC236}">
                <a16:creationId xmlns:a16="http://schemas.microsoft.com/office/drawing/2014/main" id="{84D9AC4C-5C6C-36F9-4A80-0054CA2BDEFB}"/>
              </a:ext>
            </a:extLst>
          </p:cNvPr>
          <p:cNvPicPr>
            <a:picLocks noChangeAspect="1"/>
          </p:cNvPicPr>
          <p:nvPr/>
        </p:nvPicPr>
        <p:blipFill>
          <a:blip r:embed="rId3"/>
          <a:stretch>
            <a:fillRect/>
          </a:stretch>
        </p:blipFill>
        <p:spPr>
          <a:xfrm>
            <a:off x="8437884" y="130078"/>
            <a:ext cx="2946395" cy="3585071"/>
          </a:xfrm>
          <a:prstGeom prst="rect">
            <a:avLst/>
          </a:prstGeom>
        </p:spPr>
      </p:pic>
      <p:sp>
        <p:nvSpPr>
          <p:cNvPr id="13" name="文本框 12">
            <a:extLst>
              <a:ext uri="{FF2B5EF4-FFF2-40B4-BE49-F238E27FC236}">
                <a16:creationId xmlns:a16="http://schemas.microsoft.com/office/drawing/2014/main" id="{165F6763-9A05-6940-E2C4-9B4233401B74}"/>
              </a:ext>
            </a:extLst>
          </p:cNvPr>
          <p:cNvSpPr txBox="1"/>
          <p:nvPr/>
        </p:nvSpPr>
        <p:spPr>
          <a:xfrm>
            <a:off x="9131301" y="3640444"/>
            <a:ext cx="1559560" cy="470487"/>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4" name="图片 13">
            <a:extLst>
              <a:ext uri="{FF2B5EF4-FFF2-40B4-BE49-F238E27FC236}">
                <a16:creationId xmlns:a16="http://schemas.microsoft.com/office/drawing/2014/main" id="{C142852C-C5E6-BA56-B673-9AA7DDBC0146}"/>
              </a:ext>
            </a:extLst>
          </p:cNvPr>
          <p:cNvPicPr>
            <a:picLocks noChangeAspect="1"/>
          </p:cNvPicPr>
          <p:nvPr/>
        </p:nvPicPr>
        <p:blipFill>
          <a:blip r:embed="rId4"/>
          <a:stretch>
            <a:fillRect/>
          </a:stretch>
        </p:blipFill>
        <p:spPr>
          <a:xfrm>
            <a:off x="2670806" y="4110930"/>
            <a:ext cx="6671314" cy="2639729"/>
          </a:xfrm>
          <a:prstGeom prst="rect">
            <a:avLst/>
          </a:prstGeom>
        </p:spPr>
      </p:pic>
      <p:sp>
        <p:nvSpPr>
          <p:cNvPr id="16" name="文本框 15">
            <a:extLst>
              <a:ext uri="{FF2B5EF4-FFF2-40B4-BE49-F238E27FC236}">
                <a16:creationId xmlns:a16="http://schemas.microsoft.com/office/drawing/2014/main" id="{7C8CC41D-9887-43B9-C87F-079BD4C95E1C}"/>
              </a:ext>
            </a:extLst>
          </p:cNvPr>
          <p:cNvSpPr txBox="1"/>
          <p:nvPr/>
        </p:nvSpPr>
        <p:spPr>
          <a:xfrm>
            <a:off x="9000672" y="6346339"/>
            <a:ext cx="1409837" cy="460381"/>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713980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等腰三角形 47"/>
          <p:cNvSpPr/>
          <p:nvPr/>
        </p:nvSpPr>
        <p:spPr>
          <a:xfrm rot="16200000">
            <a:off x="2245345" y="1694977"/>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C89DE120-5192-E225-4A4A-7DB279BA57EE}"/>
              </a:ext>
            </a:extLst>
          </p:cNvPr>
          <p:cNvSpPr/>
          <p:nvPr/>
        </p:nvSpPr>
        <p:spPr>
          <a:xfrm>
            <a:off x="2529664" y="624438"/>
            <a:ext cx="5589451" cy="234872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号图层的“位置”中的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Z</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号图层的位置”中的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Z</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号图层的位置”中的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Z</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号图层的“位置”中的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Z</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号图层的“位置”中的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Z</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1500.0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号图层的“位置”中的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Z</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800.0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4" name="组合 3">
            <a:extLst>
              <a:ext uri="{FF2B5EF4-FFF2-40B4-BE49-F238E27FC236}">
                <a16:creationId xmlns:a16="http://schemas.microsoft.com/office/drawing/2014/main" id="{D639B0EB-BF19-31B7-03F5-BBC7F18E0CFD}"/>
              </a:ext>
            </a:extLst>
          </p:cNvPr>
          <p:cNvGrpSpPr/>
          <p:nvPr/>
        </p:nvGrpSpPr>
        <p:grpSpPr>
          <a:xfrm>
            <a:off x="200516" y="1275538"/>
            <a:ext cx="1952227" cy="979846"/>
            <a:chOff x="163078" y="856997"/>
            <a:chExt cx="1952227" cy="979846"/>
          </a:xfrm>
        </p:grpSpPr>
        <p:sp>
          <p:nvSpPr>
            <p:cNvPr id="5" name="矩形: 圆角 4">
              <a:extLst>
                <a:ext uri="{FF2B5EF4-FFF2-40B4-BE49-F238E27FC236}">
                  <a16:creationId xmlns:a16="http://schemas.microsoft.com/office/drawing/2014/main" id="{89718B47-4036-B1B3-FC1A-CC22A2965EF5}"/>
                </a:ext>
              </a:extLst>
            </p:cNvPr>
            <p:cNvSpPr/>
            <p:nvPr/>
          </p:nvSpPr>
          <p:spPr>
            <a:xfrm>
              <a:off x="163078" y="856997"/>
              <a:ext cx="1952227" cy="9798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03821A18-81D2-D568-21F3-68B2C4F2BC5B}"/>
                </a:ext>
              </a:extLst>
            </p:cNvPr>
            <p:cNvSpPr txBox="1"/>
            <p:nvPr/>
          </p:nvSpPr>
          <p:spPr>
            <a:xfrm>
              <a:off x="163078" y="1026317"/>
              <a:ext cx="1890358" cy="707886"/>
            </a:xfrm>
            <a:prstGeom prst="rect">
              <a:avLst/>
            </a:prstGeom>
            <a:noFill/>
          </p:spPr>
          <p:txBody>
            <a:bodyPr wrap="square" rtlCol="0">
              <a:spAutoFit/>
            </a:bodyPr>
            <a:lstStyle/>
            <a:p>
              <a:pPr algn="ctr"/>
              <a:r>
                <a:rPr lang="zh-CN" altLang="zh-CN" sz="2000" b="1" kern="100" dirty="0">
                  <a:solidFill>
                    <a:schemeClr val="bg1"/>
                  </a:solidFill>
                  <a:effectLst/>
                  <a:ea typeface="宋体" panose="02010600030101010101" pitchFamily="2" charset="-122"/>
                  <a:cs typeface="宋体" panose="02010600030101010101" pitchFamily="2" charset="-122"/>
                </a:rPr>
                <a:t>课堂案例——穿越楼群</a:t>
              </a:r>
              <a:endParaRPr lang="zh-CN" altLang="en-US" sz="2000" b="1" dirty="0">
                <a:solidFill>
                  <a:schemeClr val="bg1"/>
                </a:solidFill>
              </a:endParaRPr>
            </a:p>
          </p:txBody>
        </p:sp>
      </p:grpSp>
      <p:pic>
        <p:nvPicPr>
          <p:cNvPr id="7" name="图片 6">
            <a:extLst>
              <a:ext uri="{FF2B5EF4-FFF2-40B4-BE49-F238E27FC236}">
                <a16:creationId xmlns:a16="http://schemas.microsoft.com/office/drawing/2014/main" id="{EBAD642F-C052-C6EA-1129-2950BE822758}"/>
              </a:ext>
            </a:extLst>
          </p:cNvPr>
          <p:cNvPicPr>
            <a:picLocks noChangeAspect="1"/>
          </p:cNvPicPr>
          <p:nvPr/>
        </p:nvPicPr>
        <p:blipFill>
          <a:blip r:embed="rId3"/>
          <a:stretch>
            <a:fillRect/>
          </a:stretch>
        </p:blipFill>
        <p:spPr>
          <a:xfrm>
            <a:off x="8237092" y="885323"/>
            <a:ext cx="3586039" cy="1568556"/>
          </a:xfrm>
          <a:prstGeom prst="rect">
            <a:avLst/>
          </a:prstGeom>
        </p:spPr>
      </p:pic>
      <p:sp>
        <p:nvSpPr>
          <p:cNvPr id="9" name="文本框 8">
            <a:extLst>
              <a:ext uri="{FF2B5EF4-FFF2-40B4-BE49-F238E27FC236}">
                <a16:creationId xmlns:a16="http://schemas.microsoft.com/office/drawing/2014/main" id="{0E0BB566-74E6-6016-729B-C7DE83E7FD30}"/>
              </a:ext>
            </a:extLst>
          </p:cNvPr>
          <p:cNvSpPr txBox="1"/>
          <p:nvPr/>
        </p:nvSpPr>
        <p:spPr>
          <a:xfrm>
            <a:off x="9578388" y="2383582"/>
            <a:ext cx="1024885"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矩形: 圆角 9">
            <a:extLst>
              <a:ext uri="{FF2B5EF4-FFF2-40B4-BE49-F238E27FC236}">
                <a16:creationId xmlns:a16="http://schemas.microsoft.com/office/drawing/2014/main" id="{A003ED97-0A18-A36F-D980-E1A209B03B29}"/>
              </a:ext>
            </a:extLst>
          </p:cNvPr>
          <p:cNvSpPr/>
          <p:nvPr/>
        </p:nvSpPr>
        <p:spPr>
          <a:xfrm>
            <a:off x="2529664" y="3884836"/>
            <a:ext cx="5471475" cy="2304513"/>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04</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：在上方找到图层按钮，随后执行“新建</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摄像机”菜单命令，在弹出的对话框中将“胶片大小”设置为</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30.00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毫米，并单击确定按钮，如图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8-5</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a:extLst>
              <a:ext uri="{FF2B5EF4-FFF2-40B4-BE49-F238E27FC236}">
                <a16:creationId xmlns:a16="http://schemas.microsoft.com/office/drawing/2014/main" id="{9BBC570F-05B5-51F6-8E5F-663311A0C221}"/>
              </a:ext>
            </a:extLst>
          </p:cNvPr>
          <p:cNvPicPr>
            <a:picLocks noChangeAspect="1"/>
          </p:cNvPicPr>
          <p:nvPr/>
        </p:nvPicPr>
        <p:blipFill>
          <a:blip r:embed="rId4"/>
          <a:stretch>
            <a:fillRect/>
          </a:stretch>
        </p:blipFill>
        <p:spPr>
          <a:xfrm>
            <a:off x="8237092" y="3668165"/>
            <a:ext cx="3332579" cy="2304512"/>
          </a:xfrm>
          <a:prstGeom prst="rect">
            <a:avLst/>
          </a:prstGeom>
        </p:spPr>
      </p:pic>
      <p:sp>
        <p:nvSpPr>
          <p:cNvPr id="13" name="文本框 12">
            <a:extLst>
              <a:ext uri="{FF2B5EF4-FFF2-40B4-BE49-F238E27FC236}">
                <a16:creationId xmlns:a16="http://schemas.microsoft.com/office/drawing/2014/main" id="{ACC0612A-A0A9-EC7B-CD60-9CEEB259DB3D}"/>
              </a:ext>
            </a:extLst>
          </p:cNvPr>
          <p:cNvSpPr txBox="1"/>
          <p:nvPr/>
        </p:nvSpPr>
        <p:spPr>
          <a:xfrm>
            <a:off x="9290971" y="5972677"/>
            <a:ext cx="1478280" cy="47069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8-5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43574332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TBkYmQ4ODUyMzM0NjY3ODk5ZDU1YmE3MTljNTEyYzAi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4.xml><?xml version="1.0" encoding="utf-8"?>
<p:tagLst xmlns:a="http://schemas.openxmlformats.org/drawingml/2006/main" xmlns:r="http://schemas.openxmlformats.org/officeDocument/2006/relationships" xmlns:p="http://schemas.openxmlformats.org/presentationml/2006/main">
  <p:tag name="ISLIDE.ICON" val="#16775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xml><?xml version="1.0" encoding="utf-8"?>
<p:tagLst xmlns:a="http://schemas.openxmlformats.org/drawingml/2006/main" xmlns:r="http://schemas.openxmlformats.org/officeDocument/2006/relationships" xmlns:p="http://schemas.openxmlformats.org/presentationml/2006/main">
  <p:tag name="ISLIDE.ICON" val="#167752;"/>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7.xml><?xml version="1.0" encoding="utf-8"?>
<p:tagLst xmlns:a="http://schemas.openxmlformats.org/drawingml/2006/main" xmlns:r="http://schemas.openxmlformats.org/officeDocument/2006/relationships" xmlns:p="http://schemas.openxmlformats.org/presentationml/2006/main">
  <p:tag name="ISLIDE.ICON" val="#167752;"/>
</p:tagLst>
</file>

<file path=ppt/tags/tag28.xml><?xml version="1.0" encoding="utf-8"?>
<p:tagLst xmlns:a="http://schemas.openxmlformats.org/drawingml/2006/main" xmlns:r="http://schemas.openxmlformats.org/officeDocument/2006/relationships" xmlns:p="http://schemas.openxmlformats.org/presentationml/2006/main">
  <p:tag name="ISLIDE.ICON" val="#167752;"/>
</p:tagLst>
</file>

<file path=ppt/tags/tag29.xml><?xml version="1.0" encoding="utf-8"?>
<p:tagLst xmlns:a="http://schemas.openxmlformats.org/drawingml/2006/main" xmlns:r="http://schemas.openxmlformats.org/officeDocument/2006/relationships" xmlns:p="http://schemas.openxmlformats.org/presentationml/2006/main">
  <p:tag name="ISLIDE.ICON" val="#167752;"/>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0.xml><?xml version="1.0" encoding="utf-8"?>
<p:tagLst xmlns:a="http://schemas.openxmlformats.org/drawingml/2006/main" xmlns:r="http://schemas.openxmlformats.org/officeDocument/2006/relationships" xmlns:p="http://schemas.openxmlformats.org/presentationml/2006/main">
  <p:tag name="ISLIDE.ICON" val="#167752;"/>
</p:tagLst>
</file>

<file path=ppt/tags/tag31.xml><?xml version="1.0" encoding="utf-8"?>
<p:tagLst xmlns:a="http://schemas.openxmlformats.org/drawingml/2006/main" xmlns:r="http://schemas.openxmlformats.org/officeDocument/2006/relationships" xmlns:p="http://schemas.openxmlformats.org/presentationml/2006/main">
  <p:tag name="ISLIDE.ICON" val="#167752;"/>
</p:tagLst>
</file>

<file path=ppt/tags/tag32.xml><?xml version="1.0" encoding="utf-8"?>
<p:tagLst xmlns:a="http://schemas.openxmlformats.org/drawingml/2006/main" xmlns:r="http://schemas.openxmlformats.org/officeDocument/2006/relationships" xmlns:p="http://schemas.openxmlformats.org/presentationml/2006/main">
  <p:tag name="ISLIDE.ICON" val="#167752;"/>
</p:tagLst>
</file>

<file path=ppt/tags/tag33.xml><?xml version="1.0" encoding="utf-8"?>
<p:tagLst xmlns:a="http://schemas.openxmlformats.org/drawingml/2006/main" xmlns:r="http://schemas.openxmlformats.org/officeDocument/2006/relationships" xmlns:p="http://schemas.openxmlformats.org/presentationml/2006/main">
  <p:tag name="ISLIDE.ICON" val="#167752;"/>
</p:tagLst>
</file>

<file path=ppt/tags/tag34.xml><?xml version="1.0" encoding="utf-8"?>
<p:tagLst xmlns:a="http://schemas.openxmlformats.org/drawingml/2006/main" xmlns:r="http://schemas.openxmlformats.org/officeDocument/2006/relationships" xmlns:p="http://schemas.openxmlformats.org/presentationml/2006/main">
  <p:tag name="ISLIDE.ICON" val="#167752;"/>
</p:tagLst>
</file>

<file path=ppt/tags/tag35.xml><?xml version="1.0" encoding="utf-8"?>
<p:tagLst xmlns:a="http://schemas.openxmlformats.org/drawingml/2006/main" xmlns:r="http://schemas.openxmlformats.org/officeDocument/2006/relationships" xmlns:p="http://schemas.openxmlformats.org/presentationml/2006/main">
  <p:tag name="ISLIDE.ICON" val="#167752;"/>
</p:tagLst>
</file>

<file path=ppt/tags/tag36.xml><?xml version="1.0" encoding="utf-8"?>
<p:tagLst xmlns:a="http://schemas.openxmlformats.org/drawingml/2006/main" xmlns:r="http://schemas.openxmlformats.org/officeDocument/2006/relationships" xmlns:p="http://schemas.openxmlformats.org/presentationml/2006/main">
  <p:tag name="ISLIDE.ICON" val="#167752;"/>
</p:tagLst>
</file>

<file path=ppt/tags/tag37.xml><?xml version="1.0" encoding="utf-8"?>
<p:tagLst xmlns:a="http://schemas.openxmlformats.org/drawingml/2006/main" xmlns:r="http://schemas.openxmlformats.org/officeDocument/2006/relationships" xmlns:p="http://schemas.openxmlformats.org/presentationml/2006/main">
  <p:tag name="ISLIDE.ICON" val="#167752;"/>
</p:tagLst>
</file>

<file path=ppt/tags/tag38.xml><?xml version="1.0" encoding="utf-8"?>
<p:tagLst xmlns:a="http://schemas.openxmlformats.org/drawingml/2006/main" xmlns:r="http://schemas.openxmlformats.org/officeDocument/2006/relationships" xmlns:p="http://schemas.openxmlformats.org/presentationml/2006/main">
  <p:tag name="ISLIDE.ICON" val="#167752;"/>
</p:tagLst>
</file>

<file path=ppt/tags/tag39.xml><?xml version="1.0" encoding="utf-8"?>
<p:tagLst xmlns:a="http://schemas.openxmlformats.org/drawingml/2006/main" xmlns:r="http://schemas.openxmlformats.org/officeDocument/2006/relationships" xmlns:p="http://schemas.openxmlformats.org/presentationml/2006/main">
  <p:tag name="ISLIDE.ICON" val="#167752;"/>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0.xml><?xml version="1.0" encoding="utf-8"?>
<p:tagLst xmlns:a="http://schemas.openxmlformats.org/drawingml/2006/main" xmlns:r="http://schemas.openxmlformats.org/officeDocument/2006/relationships" xmlns:p="http://schemas.openxmlformats.org/presentationml/2006/main">
  <p:tag name="ISLIDE.ICON" val="#167752;"/>
</p:tagLst>
</file>

<file path=ppt/tags/tag41.xml><?xml version="1.0" encoding="utf-8"?>
<p:tagLst xmlns:a="http://schemas.openxmlformats.org/drawingml/2006/main" xmlns:r="http://schemas.openxmlformats.org/officeDocument/2006/relationships" xmlns:p="http://schemas.openxmlformats.org/presentationml/2006/main">
  <p:tag name="ISLIDE.ICON" val="#167752;"/>
</p:tagLst>
</file>

<file path=ppt/tags/tag42.xml><?xml version="1.0" encoding="utf-8"?>
<p:tagLst xmlns:a="http://schemas.openxmlformats.org/drawingml/2006/main" xmlns:r="http://schemas.openxmlformats.org/officeDocument/2006/relationships" xmlns:p="http://schemas.openxmlformats.org/presentationml/2006/main">
  <p:tag name="ISLIDE.ICON" val="#167752;"/>
</p:tagLst>
</file>

<file path=ppt/tags/tag43.xml><?xml version="1.0" encoding="utf-8"?>
<p:tagLst xmlns:a="http://schemas.openxmlformats.org/drawingml/2006/main" xmlns:r="http://schemas.openxmlformats.org/officeDocument/2006/relationships" xmlns:p="http://schemas.openxmlformats.org/presentationml/2006/main">
  <p:tag name="ISLIDE.ICON" val="#167752;"/>
</p:tagLst>
</file>

<file path=ppt/tags/tag44.xml><?xml version="1.0" encoding="utf-8"?>
<p:tagLst xmlns:a="http://schemas.openxmlformats.org/drawingml/2006/main" xmlns:r="http://schemas.openxmlformats.org/officeDocument/2006/relationships" xmlns:p="http://schemas.openxmlformats.org/presentationml/2006/main">
  <p:tag name="ISLIDE.ICON" val="#167752;"/>
</p:tagLst>
</file>

<file path=ppt/tags/tag45.xml><?xml version="1.0" encoding="utf-8"?>
<p:tagLst xmlns:a="http://schemas.openxmlformats.org/drawingml/2006/main" xmlns:r="http://schemas.openxmlformats.org/officeDocument/2006/relationships" xmlns:p="http://schemas.openxmlformats.org/presentationml/2006/main">
  <p:tag name="ISLIDE.ICON" val="#167752;"/>
</p:tagLst>
</file>

<file path=ppt/tags/tag46.xml><?xml version="1.0" encoding="utf-8"?>
<p:tagLst xmlns:a="http://schemas.openxmlformats.org/drawingml/2006/main" xmlns:r="http://schemas.openxmlformats.org/officeDocument/2006/relationships" xmlns:p="http://schemas.openxmlformats.org/presentationml/2006/main">
  <p:tag name="ISLIDE.ICON" val="#167752;"/>
</p:tagLst>
</file>

<file path=ppt/tags/tag47.xml><?xml version="1.0" encoding="utf-8"?>
<p:tagLst xmlns:a="http://schemas.openxmlformats.org/drawingml/2006/main" xmlns:r="http://schemas.openxmlformats.org/officeDocument/2006/relationships" xmlns:p="http://schemas.openxmlformats.org/presentationml/2006/main">
  <p:tag name="ISLIDE.ICON" val="#167752;"/>
</p:tagLst>
</file>

<file path=ppt/tags/tag48.xml><?xml version="1.0" encoding="utf-8"?>
<p:tagLst xmlns:a="http://schemas.openxmlformats.org/drawingml/2006/main" xmlns:r="http://schemas.openxmlformats.org/officeDocument/2006/relationships" xmlns:p="http://schemas.openxmlformats.org/presentationml/2006/main">
  <p:tag name="ISLIDE.ICON" val="#167752;"/>
</p:tagLst>
</file>

<file path=ppt/tags/tag49.xml><?xml version="1.0" encoding="utf-8"?>
<p:tagLst xmlns:a="http://schemas.openxmlformats.org/drawingml/2006/main" xmlns:r="http://schemas.openxmlformats.org/officeDocument/2006/relationships" xmlns:p="http://schemas.openxmlformats.org/presentationml/2006/main">
  <p:tag name="ISLIDE.ICON" val="#167752;"/>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0.xml><?xml version="1.0" encoding="utf-8"?>
<p:tagLst xmlns:a="http://schemas.openxmlformats.org/drawingml/2006/main" xmlns:r="http://schemas.openxmlformats.org/officeDocument/2006/relationships" xmlns:p="http://schemas.openxmlformats.org/presentationml/2006/main">
  <p:tag name="ISLIDE.ICON" val="#167752;"/>
</p:tagLst>
</file>

<file path=ppt/tags/tag51.xml><?xml version="1.0" encoding="utf-8"?>
<p:tagLst xmlns:a="http://schemas.openxmlformats.org/drawingml/2006/main" xmlns:r="http://schemas.openxmlformats.org/officeDocument/2006/relationships" xmlns:p="http://schemas.openxmlformats.org/presentationml/2006/main">
  <p:tag name="ISLIDE.ICON" val="#167752;"/>
</p:tagLst>
</file>

<file path=ppt/tags/tag52.xml><?xml version="1.0" encoding="utf-8"?>
<p:tagLst xmlns:a="http://schemas.openxmlformats.org/drawingml/2006/main" xmlns:r="http://schemas.openxmlformats.org/officeDocument/2006/relationships" xmlns:p="http://schemas.openxmlformats.org/presentationml/2006/main">
  <p:tag name="ISLIDE.ICON" val="#167752;"/>
</p:tagLst>
</file>

<file path=ppt/tags/tag53.xml><?xml version="1.0" encoding="utf-8"?>
<p:tagLst xmlns:a="http://schemas.openxmlformats.org/drawingml/2006/main" xmlns:r="http://schemas.openxmlformats.org/officeDocument/2006/relationships" xmlns:p="http://schemas.openxmlformats.org/presentationml/2006/main">
  <p:tag name="ISLIDE.ICON" val="#167752;"/>
</p:tagLst>
</file>

<file path=ppt/tags/tag54.xml><?xml version="1.0" encoding="utf-8"?>
<p:tagLst xmlns:a="http://schemas.openxmlformats.org/drawingml/2006/main" xmlns:r="http://schemas.openxmlformats.org/officeDocument/2006/relationships" xmlns:p="http://schemas.openxmlformats.org/presentationml/2006/main">
  <p:tag name="ISLIDE.ICON" val="#167752;"/>
</p:tagLst>
</file>

<file path=ppt/tags/tag55.xml><?xml version="1.0" encoding="utf-8"?>
<p:tagLst xmlns:a="http://schemas.openxmlformats.org/drawingml/2006/main" xmlns:r="http://schemas.openxmlformats.org/officeDocument/2006/relationships" xmlns:p="http://schemas.openxmlformats.org/presentationml/2006/main">
  <p:tag name="ISLIDE.ICON" val="#167752;"/>
</p:tagLst>
</file>

<file path=ppt/tags/tag56.xml><?xml version="1.0" encoding="utf-8"?>
<p:tagLst xmlns:a="http://schemas.openxmlformats.org/drawingml/2006/main" xmlns:r="http://schemas.openxmlformats.org/officeDocument/2006/relationships" xmlns:p="http://schemas.openxmlformats.org/presentationml/2006/main">
  <p:tag name="ISLIDE.ICON" val="#167752;"/>
</p:tagLst>
</file>

<file path=ppt/tags/tag57.xml><?xml version="1.0" encoding="utf-8"?>
<p:tagLst xmlns:a="http://schemas.openxmlformats.org/drawingml/2006/main" xmlns:r="http://schemas.openxmlformats.org/officeDocument/2006/relationships" xmlns:p="http://schemas.openxmlformats.org/presentationml/2006/main">
  <p:tag name="ISLIDE.ICON" val="#167752;"/>
</p:tagLst>
</file>

<file path=ppt/tags/tag58.xml><?xml version="1.0" encoding="utf-8"?>
<p:tagLst xmlns:a="http://schemas.openxmlformats.org/drawingml/2006/main" xmlns:r="http://schemas.openxmlformats.org/officeDocument/2006/relationships" xmlns:p="http://schemas.openxmlformats.org/presentationml/2006/main">
  <p:tag name="ISLIDE.ICON" val="#167752;"/>
</p:tagLst>
</file>

<file path=ppt/tags/tag59.xml><?xml version="1.0" encoding="utf-8"?>
<p:tagLst xmlns:a="http://schemas.openxmlformats.org/drawingml/2006/main" xmlns:r="http://schemas.openxmlformats.org/officeDocument/2006/relationships" xmlns:p="http://schemas.openxmlformats.org/presentationml/2006/main">
  <p:tag name="ISLIDE.ICON" val="#167752;"/>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0.xml><?xml version="1.0" encoding="utf-8"?>
<p:tagLst xmlns:a="http://schemas.openxmlformats.org/drawingml/2006/main" xmlns:r="http://schemas.openxmlformats.org/officeDocument/2006/relationships" xmlns:p="http://schemas.openxmlformats.org/presentationml/2006/main">
  <p:tag name="ISLIDE.ICON" val="#167752;"/>
</p:tagLst>
</file>

<file path=ppt/tags/tag61.xml><?xml version="1.0" encoding="utf-8"?>
<p:tagLst xmlns:a="http://schemas.openxmlformats.org/drawingml/2006/main" xmlns:r="http://schemas.openxmlformats.org/officeDocument/2006/relationships" xmlns:p="http://schemas.openxmlformats.org/presentationml/2006/main">
  <p:tag name="ISLIDE.ICON" val="#167752;"/>
</p:tagLst>
</file>

<file path=ppt/tags/tag62.xml><?xml version="1.0" encoding="utf-8"?>
<p:tagLst xmlns:a="http://schemas.openxmlformats.org/drawingml/2006/main" xmlns:r="http://schemas.openxmlformats.org/officeDocument/2006/relationships" xmlns:p="http://schemas.openxmlformats.org/presentationml/2006/main">
  <p:tag name="ISLIDE.ICON" val="#167752;"/>
</p:tagLst>
</file>

<file path=ppt/tags/tag63.xml><?xml version="1.0" encoding="utf-8"?>
<p:tagLst xmlns:a="http://schemas.openxmlformats.org/drawingml/2006/main" xmlns:r="http://schemas.openxmlformats.org/officeDocument/2006/relationships" xmlns:p="http://schemas.openxmlformats.org/presentationml/2006/main">
  <p:tag name="ISLIDE.ICON" val="#167752;"/>
</p:tagLst>
</file>

<file path=ppt/tags/tag64.xml><?xml version="1.0" encoding="utf-8"?>
<p:tagLst xmlns:a="http://schemas.openxmlformats.org/drawingml/2006/main" xmlns:r="http://schemas.openxmlformats.org/officeDocument/2006/relationships" xmlns:p="http://schemas.openxmlformats.org/presentationml/2006/main">
  <p:tag name="ISLIDE.ICON" val="#167752;"/>
</p:tagLst>
</file>

<file path=ppt/tags/tag65.xml><?xml version="1.0" encoding="utf-8"?>
<p:tagLst xmlns:a="http://schemas.openxmlformats.org/drawingml/2006/main" xmlns:r="http://schemas.openxmlformats.org/officeDocument/2006/relationships" xmlns:p="http://schemas.openxmlformats.org/presentationml/2006/main">
  <p:tag name="ISLIDE.ICON" val="#167752;"/>
</p:tagLst>
</file>

<file path=ppt/tags/tag66.xml><?xml version="1.0" encoding="utf-8"?>
<p:tagLst xmlns:a="http://schemas.openxmlformats.org/drawingml/2006/main" xmlns:r="http://schemas.openxmlformats.org/officeDocument/2006/relationships" xmlns:p="http://schemas.openxmlformats.org/presentationml/2006/main">
  <p:tag name="ISLIDE.ICON" val="#167752;"/>
</p:tagLst>
</file>

<file path=ppt/tags/tag67.xml><?xml version="1.0" encoding="utf-8"?>
<p:tagLst xmlns:a="http://schemas.openxmlformats.org/drawingml/2006/main" xmlns:r="http://schemas.openxmlformats.org/officeDocument/2006/relationships" xmlns:p="http://schemas.openxmlformats.org/presentationml/2006/main">
  <p:tag name="ISLIDE.ICON" val="#167752;"/>
</p:tagLst>
</file>

<file path=ppt/tags/tag68.xml><?xml version="1.0" encoding="utf-8"?>
<p:tagLst xmlns:a="http://schemas.openxmlformats.org/drawingml/2006/main" xmlns:r="http://schemas.openxmlformats.org/officeDocument/2006/relationships" xmlns:p="http://schemas.openxmlformats.org/presentationml/2006/main">
  <p:tag name="ISLIDE.ICON" val="#167752;"/>
</p:tagLst>
</file>

<file path=ppt/tags/tag69.xml><?xml version="1.0" encoding="utf-8"?>
<p:tagLst xmlns:a="http://schemas.openxmlformats.org/drawingml/2006/main" xmlns:r="http://schemas.openxmlformats.org/officeDocument/2006/relationships" xmlns:p="http://schemas.openxmlformats.org/presentationml/2006/main">
  <p:tag name="ISLIDE.ICON" val="#167752;"/>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0.xml><?xml version="1.0" encoding="utf-8"?>
<p:tagLst xmlns:a="http://schemas.openxmlformats.org/drawingml/2006/main" xmlns:r="http://schemas.openxmlformats.org/officeDocument/2006/relationships" xmlns:p="http://schemas.openxmlformats.org/presentationml/2006/main">
  <p:tag name="ISLIDE.ICON" val="#167752;"/>
</p:tagLst>
</file>

<file path=ppt/tags/tag71.xml><?xml version="1.0" encoding="utf-8"?>
<p:tagLst xmlns:a="http://schemas.openxmlformats.org/drawingml/2006/main" xmlns:r="http://schemas.openxmlformats.org/officeDocument/2006/relationships" xmlns:p="http://schemas.openxmlformats.org/presentationml/2006/main">
  <p:tag name="ISLIDE.ICON" val="#167752;"/>
</p:tagLst>
</file>

<file path=ppt/tags/tag72.xml><?xml version="1.0" encoding="utf-8"?>
<p:tagLst xmlns:a="http://schemas.openxmlformats.org/drawingml/2006/main" xmlns:r="http://schemas.openxmlformats.org/officeDocument/2006/relationships" xmlns:p="http://schemas.openxmlformats.org/presentationml/2006/main">
  <p:tag name="ISLIDE.ICON" val="#167752;"/>
</p:tagLst>
</file>

<file path=ppt/tags/tag73.xml><?xml version="1.0" encoding="utf-8"?>
<p:tagLst xmlns:a="http://schemas.openxmlformats.org/drawingml/2006/main" xmlns:r="http://schemas.openxmlformats.org/officeDocument/2006/relationships" xmlns:p="http://schemas.openxmlformats.org/presentationml/2006/main">
  <p:tag name="ISLIDE.ICON" val="#167752;"/>
</p:tagLst>
</file>

<file path=ppt/tags/tag7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xml><?xml version="1.0" encoding="utf-8"?>
<p:tagLst xmlns:a="http://schemas.openxmlformats.org/drawingml/2006/main" xmlns:r="http://schemas.openxmlformats.org/officeDocument/2006/relationships" xmlns:p="http://schemas.openxmlformats.org/presentationml/2006/main">
  <p:tag name="ISLIDE.ICON" val="#167752;"/>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324A7A"/>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8164</Words>
  <Application>Microsoft Office PowerPoint</Application>
  <PresentationFormat>宽屏</PresentationFormat>
  <Paragraphs>338</Paragraphs>
  <Slides>56</Slides>
  <Notes>10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56</vt:i4>
      </vt:variant>
    </vt:vector>
  </HeadingPairs>
  <TitlesOfParts>
    <vt:vector size="63" baseType="lpstr">
      <vt:lpstr>等线</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3</cp:revision>
  <dcterms:created xsi:type="dcterms:W3CDTF">2022-12-20T13:09:00Z</dcterms:created>
  <dcterms:modified xsi:type="dcterms:W3CDTF">2024-06-06T02:23:48Z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6EB8C865D0F54AFD95AA1B19AC70CFFA_12</vt:lpwstr>
  </property>
  <property fmtid="{D5CDD505-2E9C-101B-9397-08002B2CF9AE}" pid="3" name="KSOProductBuildVer">
    <vt:lpwstr>2052-12.1.0.16729</vt:lpwstr>
  </property>
</Properties>
</file>